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7" r:id="rId4"/>
    <p:sldId id="265" r:id="rId5"/>
    <p:sldId id="266" r:id="rId6"/>
    <p:sldId id="259" r:id="rId7"/>
    <p:sldId id="267" r:id="rId8"/>
    <p:sldId id="260" r:id="rId9"/>
    <p:sldId id="268" r:id="rId10"/>
    <p:sldId id="261" r:id="rId11"/>
    <p:sldId id="262" r:id="rId12"/>
    <p:sldId id="269" r:id="rId13"/>
    <p:sldId id="271" r:id="rId14"/>
    <p:sldId id="270" r:id="rId15"/>
    <p:sldId id="272" r:id="rId16"/>
    <p:sldId id="273" r:id="rId17"/>
    <p:sldId id="263" r:id="rId18"/>
    <p:sldId id="294" r:id="rId19"/>
    <p:sldId id="264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95" r:id="rId28"/>
    <p:sldId id="281" r:id="rId29"/>
    <p:sldId id="296" r:id="rId30"/>
    <p:sldId id="282" r:id="rId31"/>
    <p:sldId id="283" r:id="rId32"/>
    <p:sldId id="284" r:id="rId33"/>
    <p:sldId id="285" r:id="rId34"/>
    <p:sldId id="286" r:id="rId35"/>
    <p:sldId id="297" r:id="rId36"/>
    <p:sldId id="298" r:id="rId37"/>
    <p:sldId id="287" r:id="rId38"/>
    <p:sldId id="299" r:id="rId39"/>
    <p:sldId id="288" r:id="rId40"/>
    <p:sldId id="300" r:id="rId41"/>
    <p:sldId id="301" r:id="rId42"/>
    <p:sldId id="289" r:id="rId43"/>
    <p:sldId id="303" r:id="rId44"/>
    <p:sldId id="304" r:id="rId45"/>
    <p:sldId id="305" r:id="rId46"/>
    <p:sldId id="290" r:id="rId47"/>
    <p:sldId id="306" r:id="rId48"/>
    <p:sldId id="302" r:id="rId49"/>
    <p:sldId id="292" r:id="rId50"/>
    <p:sldId id="308" r:id="rId51"/>
    <p:sldId id="307" r:id="rId52"/>
    <p:sldId id="309" r:id="rId53"/>
    <p:sldId id="310" r:id="rId54"/>
    <p:sldId id="293" r:id="rId5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4"/>
    <p:restoredTop sz="94695"/>
  </p:normalViewPr>
  <p:slideViewPr>
    <p:cSldViewPr snapToGrid="0">
      <p:cViewPr varScale="1">
        <p:scale>
          <a:sx n="120" d="100"/>
          <a:sy n="120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E7F8D-5A3C-0E44-921B-57A0EA8DB732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55987-E355-D645-801C-13B6FAA032F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018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55987-E355-D645-801C-13B6FAA032F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59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55987-E355-D645-801C-13B6FAA032FD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787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B301F-4E56-F2C6-F51B-2946A605E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BA3A0-CE3C-1C95-B2A9-F75EDF212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B45EE-C909-AF30-CCCE-22F3AB46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374FA-C00B-EEDB-D8C3-FA0A477B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4CA62-D0A9-DC3A-731E-B32F4F3C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198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7652-066D-0C54-2C0C-738F2F0D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B4CAB6-10AD-9884-2F5F-7BA16F0A8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AA526-2113-F125-37B1-47878C72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7CAD2-0B70-56A8-8790-E353201D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B969C-EE50-B45C-2B16-E8C8CE87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465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61F300-B055-188E-2E37-4D4DD3616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83840-E470-C2E2-7E9E-7E9923C77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F88E17-1276-D426-FA43-B81ACA4B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C4704-0940-859A-EA05-4404DA99A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039AB-8283-BF7C-0EA9-D4F14A15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579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CF3BA-E5A9-2BBB-EFE5-C809DFEE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56210"/>
            <a:ext cx="11353800" cy="1325563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B9DCD-127D-8999-FCB3-58518777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5280"/>
            <a:ext cx="11353800" cy="4571683"/>
          </a:xfrm>
        </p:spPr>
        <p:txBody>
          <a:bodyPr/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4EDD6-AE0C-5C11-BF34-437E52BE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639" y="6356350"/>
            <a:ext cx="2961861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54CC248-B32A-EF44-A5CB-CAFEEA06C525}" type="datetimeFigureOut">
              <a:rPr kumimoji="1" lang="ko-Kore-KR" altLang="en-US" smtClean="0"/>
              <a:pPr/>
              <a:t>2024. 1. 27.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862CE2-DB07-619F-681D-9C3FBCC4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9709" y="6356350"/>
            <a:ext cx="4442791" cy="365125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B378C-BEB2-0648-A452-171D4944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039" y="6356350"/>
            <a:ext cx="2961861" cy="365125"/>
          </a:xfrm>
        </p:spPr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94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8439A-2A11-2817-6147-0B4EF49E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700BF3-6DD4-9DF4-8086-09B2F7706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82823-847B-47C2-82AE-FF05A990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73EF3-863A-D436-8B74-35C814FE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B1785-44E3-64AB-DE28-24A9371F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58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EDFD6-C10F-735F-444D-0BF859A3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5D665F-453B-3091-02C9-C2F251DB3C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2A8875-2BD6-A74D-D435-A32CC6FB6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24960-A259-2B8F-3E7A-0759F346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C44410-48F1-79EA-A580-45946012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BBD814-F107-0D5F-8F89-57FDF302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389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AEE26-ADD7-B6EA-8DBE-D4E3C594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3E67B5-8041-55EF-4BF5-5223056A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A75E73-34A0-8BCB-A2F3-884F82DEF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15788E-3939-99E4-AA02-019CC4055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C59A31-B44B-9EAD-BDDB-009863C0A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79F9A6-2FFF-CEB8-1954-C95B4CE6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98497A-AF50-7BEF-E312-258B8EEC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BEF53F-D186-4C28-6E0B-92ED16DB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319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49EF-D2FB-9A71-BC0D-D1CA4108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555878-FD2B-F8B7-0C99-21B32D4C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2A210D-05C8-D2F8-4C79-BCC9755D6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46A507-6CB1-9CCF-ABEE-06743B85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120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8A212C-DECD-56DA-7329-2A15D13B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65978F-7473-83BF-DE40-0499A6DDB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DA617D-ED1E-B1EA-F824-56E9AD30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613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E0F1E-AAAE-A0AF-068A-14A54256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21594-2E80-F766-A962-6F19DA77F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61C77-F534-EBDC-FD9C-59324F449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73F87-D446-7872-500D-674334A4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19651-5BBE-7CFC-757B-D0B0FD8A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BF5C3A-C735-4BBC-58F6-837694D0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098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C7B02-9EBA-94D2-B757-0F4610B0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C07B85-5AC6-64B2-2D7E-8461E9401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8FB0A6-855E-6601-CB7F-A02F49178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2E9A55-AAC5-5666-D776-0147FA3B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C248-B32A-EF44-A5CB-CAFEEA06C525}" type="datetimeFigureOut">
              <a:rPr kumimoji="1" lang="ko-Kore-KR" altLang="en-US" smtClean="0"/>
              <a:t>2024. 1. 27.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949EF7-5FD0-2A50-8BCA-E9F1F4C5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23D31-D435-4697-FD48-55D69B17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DBC4C-AB28-2B4B-8302-18B4993E18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691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21E46C-8C0F-5FF6-EA3C-F199B656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4A2BF-57E5-0E3D-058E-6EE4B4168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D4898-ED39-7884-60D3-2498550EF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F54CC248-B32A-EF44-A5CB-CAFEEA06C525}" type="datetimeFigureOut">
              <a:rPr kumimoji="1" lang="ko-Kore-KR" altLang="en-US" smtClean="0"/>
              <a:pPr/>
              <a:t>2024. 1. 27.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44833-190E-258E-FA88-ECE438400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ACCD1-1FF3-3C2C-FCA4-76841CE6F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F7DDBC4C-AB28-2B4B-8302-18B4993E18DB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242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119EF-0833-7DD9-4394-F4582D716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주차 스터디</a:t>
            </a:r>
            <a:endParaRPr kumimoji="1" lang="ko-Kore-KR" altLang="en-US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8F73C-E41D-9F2B-73FA-2068AF288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5570"/>
            <a:ext cx="9144000" cy="1502229"/>
          </a:xfrm>
        </p:spPr>
        <p:txBody>
          <a:bodyPr>
            <a:normAutofit/>
          </a:bodyPr>
          <a:lstStyle/>
          <a:p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Ch. 19 - 26</a:t>
            </a:r>
            <a:endParaRPr kumimoji="1" lang="ko-Kore-KR" altLang="en-US" sz="2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005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A75CF-5D4C-BB66-20B0-F3674D1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4.</a:t>
            </a:r>
            <a:r>
              <a:rPr kumimoji="1" lang="ko-KR" altLang="en-US" dirty="0"/>
              <a:t> 프로토타입 체인과 메소드의 정의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7900E-B989-98B8-8DE1-4C16F003F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605280"/>
            <a:ext cx="5916387" cy="1246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ore-KR" altLang="en-US" sz="1600" dirty="0"/>
              <a:t>생성자</a:t>
            </a:r>
            <a:r>
              <a:rPr kumimoji="1" lang="ko-KR" altLang="en-US" sz="1600" dirty="0"/>
              <a:t> 함수 내부의 메소드를 생성자함수의 </a:t>
            </a:r>
            <a:r>
              <a:rPr kumimoji="1" lang="en-US" altLang="ko-KR" sz="1600" dirty="0"/>
              <a:t>prototype</a:t>
            </a:r>
            <a:r>
              <a:rPr kumimoji="1" lang="ko-KR" altLang="en-US" sz="1600" dirty="0"/>
              <a:t> 프로퍼티가 가리키는 프로토타입 객체로 이동시키면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생성자 함수에 의해 생성되는 모든 인스턴스는 </a:t>
            </a:r>
            <a:r>
              <a:rPr kumimoji="1" lang="ko-KR" altLang="en-US" sz="1600" i="1" u="sng" dirty="0"/>
              <a:t>프로토타입 체인</a:t>
            </a:r>
            <a:r>
              <a:rPr kumimoji="1" lang="ko-KR" altLang="en-US" sz="1600" dirty="0"/>
              <a:t>을 통해 프로토타입 객체의 메소드를 참조할 수 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ko-Kore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BC3F78-AA1C-24EC-5099-84D5E4C1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205071"/>
            <a:ext cx="5181600" cy="5372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8C21E-AC5E-DF3B-31E9-ED78FF05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06" y="3638187"/>
            <a:ext cx="5699171" cy="244692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7065A8-7187-9031-7089-F077FF1B8862}"/>
              </a:ext>
            </a:extLst>
          </p:cNvPr>
          <p:cNvSpPr txBox="1">
            <a:spLocks/>
          </p:cNvSpPr>
          <p:nvPr/>
        </p:nvSpPr>
        <p:spPr>
          <a:xfrm>
            <a:off x="381249" y="6085114"/>
            <a:ext cx="5916387" cy="6166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ore-KR" sz="1600" dirty="0"/>
              <a:t>cf. </a:t>
            </a:r>
            <a:r>
              <a:rPr kumimoji="1" lang="en-US" altLang="ko-KR" sz="1600" dirty="0"/>
              <a:t>prototype : </a:t>
            </a:r>
            <a:r>
              <a:rPr kumimoji="1" lang="ko-KR" altLang="en-US" sz="1600" dirty="0"/>
              <a:t>내가 원형일 때 존재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함수 객체만 가짐</a:t>
            </a:r>
            <a:r>
              <a:rPr kumimoji="1" lang="en-US" altLang="ko-KR" sz="1600" dirty="0"/>
              <a:t>.</a:t>
            </a:r>
            <a:br>
              <a:rPr kumimoji="1" lang="en-US" altLang="ko-KR" sz="1600" dirty="0"/>
            </a:br>
            <a:r>
              <a:rPr kumimoji="1" lang="ko-KR" altLang="en-US" sz="1600" dirty="0"/>
              <a:t>     </a:t>
            </a:r>
            <a:r>
              <a:rPr kumimoji="1" lang="en-US" altLang="ko-KR" sz="1600" dirty="0"/>
              <a:t>__proto__ : </a:t>
            </a:r>
            <a:r>
              <a:rPr kumimoji="1" lang="ko-KR" altLang="en-US" sz="1600" dirty="0"/>
              <a:t>나의 원형을 가리킴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모든 객체가 가짐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8931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2C5C1-2B88-AFD1-1AF9-CE7B6B27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5.</a:t>
            </a:r>
            <a:r>
              <a:rPr kumimoji="1" lang="ko-KR" altLang="en-US" dirty="0"/>
              <a:t> 상속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8CFBA-DD00-A6B7-ACB3-D57F8E529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Java</a:t>
            </a:r>
            <a:r>
              <a:rPr kumimoji="1" lang="ko-KR" altLang="en-US" dirty="0"/>
              <a:t>같은 클래스 기반 언어에서 상속은 코드 재사용의 관점에서 매우 유용하다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ore-KR" altLang="en-US" dirty="0"/>
              <a:t>객체는</a:t>
            </a:r>
            <a:r>
              <a:rPr kumimoji="1" lang="ko-KR" altLang="en-US" dirty="0"/>
              <a:t> 클래스의 인스턴스이며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클래스는 다른 클래스로 상속 가능하다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개념이 없는 </a:t>
            </a:r>
            <a:r>
              <a:rPr kumimoji="1" lang="en-US" altLang="ko-KR" dirty="0" err="1"/>
              <a:t>Javascript</a:t>
            </a:r>
            <a:r>
              <a:rPr kumimoji="1" lang="ko-KR" altLang="en-US" dirty="0"/>
              <a:t>는 프로토타입을 이용해 상속을 구현하는데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방법이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b="1" dirty="0"/>
              <a:t>	1.</a:t>
            </a:r>
            <a:r>
              <a:rPr kumimoji="1" lang="ko-KR" altLang="en-US" b="1" dirty="0"/>
              <a:t> 의사 클래스 패턴 상속 </a:t>
            </a:r>
            <a:r>
              <a:rPr kumimoji="1" lang="en-US" altLang="ko-KR" b="1" dirty="0"/>
              <a:t>[Pseudo-classical Inheritance]</a:t>
            </a:r>
          </a:p>
          <a:p>
            <a:pPr marL="0" indent="0">
              <a:buNone/>
            </a:pPr>
            <a:r>
              <a:rPr kumimoji="1" lang="en-US" altLang="ko-KR" b="1" dirty="0"/>
              <a:t>	2. </a:t>
            </a:r>
            <a:r>
              <a:rPr kumimoji="1" lang="ko-KR" altLang="en-US" b="1" dirty="0"/>
              <a:t>프로토타입 패턴 상속 </a:t>
            </a:r>
            <a:r>
              <a:rPr kumimoji="1" lang="en-US" altLang="ko-KR" b="1" dirty="0"/>
              <a:t>[Prototypal Inheritance]</a:t>
            </a:r>
          </a:p>
        </p:txBody>
      </p:sp>
    </p:spTree>
    <p:extLst>
      <p:ext uri="{BB962C8B-B14F-4D97-AF65-F5344CB8AC3E}">
        <p14:creationId xmlns:p14="http://schemas.microsoft.com/office/powerpoint/2010/main" val="2626678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09C67-13B3-7F9C-C935-490517286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5.</a:t>
            </a:r>
            <a:r>
              <a:rPr kumimoji="1" lang="ko-KR" altLang="en-US" dirty="0"/>
              <a:t> 상속</a:t>
            </a:r>
            <a:r>
              <a:rPr kumimoji="1" lang="en-US" altLang="ko-KR" dirty="0"/>
              <a:t>_</a:t>
            </a:r>
            <a:r>
              <a:rPr kumimoji="1" lang="ko-KR" altLang="en-US" dirty="0"/>
              <a:t>의사 클래스 패턴 상속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9D4977-F8E4-BA73-9D5B-79EABCF6C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기반 언어의 상속 방식을 흉내내는 방식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자식 생성자 함수의 </a:t>
            </a:r>
            <a:r>
              <a:rPr kumimoji="1" lang="en-US" altLang="ko-KR" dirty="0"/>
              <a:t>prototype</a:t>
            </a:r>
            <a:r>
              <a:rPr kumimoji="1" lang="ko-KR" altLang="en-US" dirty="0"/>
              <a:t> 프로퍼티를 부모 생성자 함수의 인스턴스로 교체하여 상속 구현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따라서 부모와 자식 모두 생성자 함수 정의 필요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문제점</a:t>
            </a:r>
            <a:endParaRPr kumimoji="1" lang="en-US" altLang="ko-KR" dirty="0"/>
          </a:p>
          <a:p>
            <a:pPr marL="800100" lvl="1" indent="-342900">
              <a:buAutoNum type="arabicPeriod"/>
            </a:pPr>
            <a:r>
              <a:rPr kumimoji="1" lang="en-US" altLang="ko-KR" sz="2000" dirty="0"/>
              <a:t>new </a:t>
            </a:r>
            <a:r>
              <a:rPr kumimoji="1" lang="ko-KR" altLang="en-US" sz="2000" dirty="0"/>
              <a:t>연산자를 통한 인스턴스의 생성</a:t>
            </a:r>
            <a:endParaRPr kumimoji="1" lang="en-US" altLang="ko-KR" sz="2000" dirty="0"/>
          </a:p>
          <a:p>
            <a:pPr marL="800100" lvl="1" indent="-342900">
              <a:buAutoNum type="arabicPeriod"/>
            </a:pPr>
            <a:r>
              <a:rPr kumimoji="1" lang="ko-KR" altLang="en-US" sz="2000" dirty="0"/>
              <a:t>생성자 링크의 파괴</a:t>
            </a:r>
            <a:endParaRPr kumimoji="1" lang="en-US" altLang="ko-KR" sz="2000" dirty="0"/>
          </a:p>
          <a:p>
            <a:pPr marL="800100" lvl="1" indent="-342900">
              <a:buAutoNum type="arabicPeriod"/>
            </a:pPr>
            <a:r>
              <a:rPr kumimoji="1" lang="ko-KR" altLang="en-US" sz="2000" dirty="0" err="1"/>
              <a:t>객체리터럴</a:t>
            </a:r>
            <a:r>
              <a:rPr kumimoji="1" lang="ko-KR" altLang="en-US" sz="2000" dirty="0"/>
              <a:t> 패턴에는 부적합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7633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C799C9-FE4F-0FF5-297B-E10CF86E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19" y="0"/>
            <a:ext cx="6174762" cy="6858000"/>
          </a:xfrm>
          <a:prstGeom prst="rect">
            <a:avLst/>
          </a:prstGeom>
        </p:spPr>
      </p:pic>
      <p:sp>
        <p:nvSpPr>
          <p:cNvPr id="6" name="모서리가 둥근 사각형 설명선[R] 5">
            <a:extLst>
              <a:ext uri="{FF2B5EF4-FFF2-40B4-BE49-F238E27FC236}">
                <a16:creationId xmlns:a16="http://schemas.microsoft.com/office/drawing/2014/main" id="{B18782A3-02F6-6115-0030-DB987B653AA3}"/>
              </a:ext>
            </a:extLst>
          </p:cNvPr>
          <p:cNvSpPr/>
          <p:nvPr/>
        </p:nvSpPr>
        <p:spPr>
          <a:xfrm>
            <a:off x="133816" y="4137101"/>
            <a:ext cx="2687444" cy="1494263"/>
          </a:xfrm>
          <a:prstGeom prst="wedgeRoundRectCallout">
            <a:avLst>
              <a:gd name="adj1" fmla="val 62984"/>
              <a:gd name="adj2" fmla="val 266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Child </a:t>
            </a:r>
            <a:r>
              <a:rPr kumimoji="1" lang="ko-Kore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생성자함수가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생성한 인스턴스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child(1)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프로토타입 객체 </a:t>
            </a:r>
            <a:b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Parent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생성자함수가 생성한 인스턴스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endParaRPr kumimoji="1" lang="ko-Kore-KR" altLang="en-US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FFB176-0BFC-E531-3F99-21D2F4E0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85" y="0"/>
            <a:ext cx="4553415" cy="28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1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16C4-048E-07DF-8C69-7B92217A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7523-D16B-B415-E979-E28B82DC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5.</a:t>
            </a:r>
            <a:r>
              <a:rPr kumimoji="1" lang="ko-KR" altLang="en-US" dirty="0"/>
              <a:t> 상속</a:t>
            </a:r>
            <a:r>
              <a:rPr kumimoji="1" lang="en-US" altLang="ko-KR" dirty="0"/>
              <a:t>_</a:t>
            </a:r>
            <a:r>
              <a:rPr kumimoji="1" lang="ko-KR" altLang="en-US" dirty="0"/>
              <a:t>프로토타입 패턴 상속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C3D35-08DD-4F13-EAA3-B28012286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프로토타입으로 상속을 구현하는 방식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Object.create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함수를 이용하여 객체에서 다른 객체로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직접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상속을 구현하는 방식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B541F0-D9B7-6229-C625-F83E51B9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41" y="2564780"/>
            <a:ext cx="3921067" cy="41370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295D49-E443-4746-87D8-EF04B14C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022" y="3429000"/>
            <a:ext cx="5934307" cy="22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5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21FD9-D1EB-D09B-C8D9-E5B8FC7DA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825190"/>
            <a:ext cx="11353800" cy="5351773"/>
          </a:xfrm>
        </p:spPr>
        <p:txBody>
          <a:bodyPr/>
          <a:lstStyle/>
          <a:p>
            <a:r>
              <a:rPr kumimoji="1" lang="ko-Kore-KR" altLang="en-US" dirty="0"/>
              <a:t>의사</a:t>
            </a:r>
            <a:r>
              <a:rPr kumimoji="1" lang="ko-KR" altLang="en-US" dirty="0"/>
              <a:t> 클래스 패턴 상속에서는 불가능했던 </a:t>
            </a:r>
            <a:r>
              <a:rPr kumimoji="1" lang="ko-KR" altLang="en-US" dirty="0" err="1"/>
              <a:t>객체리터럴</a:t>
            </a:r>
            <a:r>
              <a:rPr kumimoji="1" lang="ko-KR" altLang="en-US" dirty="0"/>
              <a:t> 패턴으로도 상속 구현이 가능하다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7D467E-0594-FE89-7F62-8175E035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52" y="1428750"/>
            <a:ext cx="5778500" cy="4000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36EFF4-5862-81DE-BBA1-4B48D235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52" y="1651000"/>
            <a:ext cx="48133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4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C5A15-4F97-DA32-AD5B-C87672B5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5.</a:t>
            </a:r>
            <a:r>
              <a:rPr kumimoji="1" lang="ko-KR" altLang="en-US" dirty="0"/>
              <a:t> 상속</a:t>
            </a:r>
            <a:r>
              <a:rPr kumimoji="1" lang="en-US" altLang="ko-KR" dirty="0"/>
              <a:t>_[</a:t>
            </a:r>
            <a:r>
              <a:rPr kumimoji="1" lang="ko-KR" altLang="en-US" dirty="0"/>
              <a:t>전격 비교</a:t>
            </a:r>
            <a:r>
              <a:rPr kumimoji="1" lang="en-US" altLang="ko-KR" dirty="0"/>
              <a:t>!!]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8A033-CBF8-018A-686F-78E83FEC4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EA7C2-222D-4705-ACB0-F795005C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273" y="0"/>
            <a:ext cx="617476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CE37C1-DE45-5E01-D271-2C8DF453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53" y="1739590"/>
            <a:ext cx="3921067" cy="413701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83A22224-1C5C-E511-19A4-D83CB7EDD4AA}"/>
              </a:ext>
            </a:extLst>
          </p:cNvPr>
          <p:cNvSpPr/>
          <p:nvPr/>
        </p:nvSpPr>
        <p:spPr>
          <a:xfrm>
            <a:off x="647677" y="4817291"/>
            <a:ext cx="613682" cy="4354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C389670E-2EC5-5A07-4EF4-3F433C50C8FA}"/>
              </a:ext>
            </a:extLst>
          </p:cNvPr>
          <p:cNvSpPr/>
          <p:nvPr/>
        </p:nvSpPr>
        <p:spPr>
          <a:xfrm>
            <a:off x="5291297" y="3148892"/>
            <a:ext cx="613682" cy="4354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5A64C8B4-C09C-A17E-30BC-57BBD725C30F}"/>
              </a:ext>
            </a:extLst>
          </p:cNvPr>
          <p:cNvSpPr/>
          <p:nvPr/>
        </p:nvSpPr>
        <p:spPr>
          <a:xfrm>
            <a:off x="5249855" y="5156112"/>
            <a:ext cx="613682" cy="4354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02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778E3A-B19B-6C43-A5A8-85D35707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48" y="1212517"/>
            <a:ext cx="3608040" cy="49644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FE8D20-D744-EB11-03C5-015D480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6.</a:t>
            </a:r>
            <a:r>
              <a:rPr kumimoji="1" lang="ko-KR" altLang="en-US" dirty="0"/>
              <a:t> 캡슐화와 모듈패턴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25735-9CDC-AF20-06D0-57292ECD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5280"/>
            <a:ext cx="7977768" cy="4571683"/>
          </a:xfrm>
        </p:spPr>
        <p:txBody>
          <a:bodyPr/>
          <a:lstStyle/>
          <a:p>
            <a:r>
              <a:rPr kumimoji="1" lang="ko-Kore-KR" altLang="en-US" b="1" dirty="0"/>
              <a:t>캡슐화</a:t>
            </a:r>
            <a:r>
              <a:rPr kumimoji="1" lang="en-US" altLang="ko-Kore-KR" b="1" dirty="0"/>
              <a:t>[Encapsulation]</a:t>
            </a:r>
          </a:p>
          <a:p>
            <a:pPr lvl="1"/>
            <a:r>
              <a:rPr kumimoji="1" lang="ko-KR" altLang="en-US" dirty="0" err="1"/>
              <a:t>관련있는</a:t>
            </a:r>
            <a:r>
              <a:rPr kumimoji="1" lang="ko-KR" altLang="en-US" dirty="0"/>
              <a:t> 멤버 변수와 메소드를 하나의 틀 안에 담고 외부에 공개될 필요가 없는 정보는 숨기는 것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Java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private/public</a:t>
            </a:r>
            <a:r>
              <a:rPr kumimoji="1" lang="ko-KR" altLang="en-US" dirty="0"/>
              <a:t> 키워드 이용</a:t>
            </a:r>
            <a:endParaRPr kumimoji="1" lang="en-US" altLang="ko-KR" dirty="0"/>
          </a:p>
          <a:p>
            <a:pPr lvl="1"/>
            <a:r>
              <a:rPr kumimoji="1" lang="en-US" altLang="ko-Kore-KR" dirty="0" err="1"/>
              <a:t>Javascript</a:t>
            </a:r>
            <a:r>
              <a:rPr kumimoji="1" lang="ko-KR" altLang="en-US" dirty="0"/>
              <a:t>에서는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42B40384-8C92-D58A-9789-6888D6802399}"/>
              </a:ext>
            </a:extLst>
          </p:cNvPr>
          <p:cNvSpPr/>
          <p:nvPr/>
        </p:nvSpPr>
        <p:spPr>
          <a:xfrm>
            <a:off x="5229923" y="3286568"/>
            <a:ext cx="2687444" cy="1025910"/>
          </a:xfrm>
          <a:prstGeom prst="wedgeRoundRectCallout">
            <a:avLst>
              <a:gd name="adj1" fmla="val 65059"/>
              <a:gd name="adj2" fmla="val -13419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var</a:t>
            </a:r>
            <a:r>
              <a:rPr kumimoji="1" lang="ko-KR" altLang="en-US" sz="1400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쓰면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private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변수가 되고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b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1400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쓰면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public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멤버가 된다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28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FFBB7-B19C-4613-D5C1-BACFD2E2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#6. </a:t>
            </a:r>
            <a:r>
              <a:rPr kumimoji="1" lang="ko-KR" altLang="en-US" dirty="0"/>
              <a:t>캡슐화와 모듈패턴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1B27B-B679-C6A9-7A24-A05121AF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5280"/>
            <a:ext cx="5498609" cy="4571683"/>
          </a:xfrm>
        </p:spPr>
        <p:txBody>
          <a:bodyPr/>
          <a:lstStyle/>
          <a:p>
            <a:r>
              <a:rPr kumimoji="1" lang="ko-Kore-KR" altLang="en-US" dirty="0"/>
              <a:t>모듈</a:t>
            </a:r>
            <a:r>
              <a:rPr kumimoji="1" lang="ko-KR" altLang="en-US" dirty="0"/>
              <a:t> 패턴 </a:t>
            </a:r>
            <a:r>
              <a:rPr kumimoji="1" lang="en-US" altLang="ko-KR" dirty="0"/>
              <a:t>[Module Pattern]</a:t>
            </a:r>
          </a:p>
          <a:p>
            <a:pPr lvl="1"/>
            <a:r>
              <a:rPr kumimoji="1" lang="ko-KR" altLang="en-US" dirty="0"/>
              <a:t>캡슐화 구현을 위해 사용되는 디자인 패턴</a:t>
            </a:r>
            <a:endParaRPr kumimoji="1" lang="en-US" altLang="ko-KR" dirty="0"/>
          </a:p>
          <a:p>
            <a:pPr lvl="1"/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클로저를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기반으로 동작</a:t>
            </a:r>
            <a:endParaRPr lang="en-US" altLang="ko-KR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lvl="1"/>
            <a:endParaRPr kumimoji="1" lang="en-US" altLang="ko-Kore-KR" dirty="0">
              <a:solidFill>
                <a:srgbClr val="212529"/>
              </a:solidFill>
              <a:latin typeface="-apple-system"/>
            </a:endParaRPr>
          </a:p>
          <a:p>
            <a:pPr lvl="1"/>
            <a:endParaRPr kumimoji="1" lang="en-US" altLang="ko-Kore-KR" dirty="0">
              <a:solidFill>
                <a:srgbClr val="212529"/>
              </a:solidFill>
              <a:latin typeface="-apple-system"/>
            </a:endParaRPr>
          </a:p>
          <a:p>
            <a:pPr lvl="1"/>
            <a:endParaRPr kumimoji="1" lang="en-US" altLang="ko-Kore-KR" dirty="0">
              <a:solidFill>
                <a:srgbClr val="212529"/>
              </a:solidFill>
              <a:latin typeface="-apple-system"/>
            </a:endParaRPr>
          </a:p>
          <a:p>
            <a:pPr lvl="1"/>
            <a:endParaRPr kumimoji="1" lang="en-US" altLang="ko-Kore-KR" dirty="0">
              <a:solidFill>
                <a:srgbClr val="212529"/>
              </a:solidFill>
              <a:latin typeface="-apple-system"/>
            </a:endParaRPr>
          </a:p>
          <a:p>
            <a:pPr lvl="1"/>
            <a:r>
              <a:rPr kumimoji="1" lang="ko-KR" altLang="en-US" dirty="0">
                <a:solidFill>
                  <a:srgbClr val="212529"/>
                </a:solidFill>
                <a:latin typeface="-apple-system"/>
              </a:rPr>
              <a:t>주의할 점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>
                <a:solidFill>
                  <a:srgbClr val="212529"/>
                </a:solidFill>
                <a:latin typeface="-apple-system"/>
              </a:rPr>
              <a:t>	1.</a:t>
            </a:r>
            <a:r>
              <a:rPr kumimoji="1"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kumimoji="1" lang="en-US" altLang="ko-KR" dirty="0">
                <a:solidFill>
                  <a:srgbClr val="212529"/>
                </a:solidFill>
                <a:latin typeface="-apple-system"/>
              </a:rPr>
              <a:t>private </a:t>
            </a:r>
            <a:r>
              <a:rPr kumimoji="1" lang="ko-KR" altLang="en-US" dirty="0">
                <a:solidFill>
                  <a:srgbClr val="212529"/>
                </a:solidFill>
                <a:latin typeface="-apple-system"/>
              </a:rPr>
              <a:t>멤버가 객체나 배열일 경우</a:t>
            </a:r>
            <a:r>
              <a:rPr kumimoji="1" lang="en-US" altLang="ko-KR" dirty="0">
                <a:solidFill>
                  <a:srgbClr val="212529"/>
                </a:solidFill>
                <a:latin typeface="-apple-system"/>
              </a:rPr>
              <a:t>,</a:t>
            </a:r>
            <a:r>
              <a:rPr kumimoji="1" lang="ko-KR" altLang="en-US" dirty="0">
                <a:solidFill>
                  <a:srgbClr val="212529"/>
                </a:solidFill>
                <a:latin typeface="-apple-system"/>
              </a:rPr>
              <a:t> 반환된 멤버의 </a:t>
            </a:r>
            <a:r>
              <a:rPr kumimoji="1" lang="en-US" altLang="ko-KR" dirty="0">
                <a:solidFill>
                  <a:srgbClr val="212529"/>
                </a:solidFill>
                <a:latin typeface="-apple-system"/>
              </a:rPr>
              <a:t>	</a:t>
            </a:r>
            <a:r>
              <a:rPr kumimoji="1" lang="ko-KR" altLang="en-US" dirty="0">
                <a:solidFill>
                  <a:srgbClr val="212529"/>
                </a:solidFill>
                <a:latin typeface="-apple-system"/>
              </a:rPr>
              <a:t>    변경이 가능하다</a:t>
            </a:r>
            <a:r>
              <a:rPr kumimoji="1"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pPr marL="457200" lvl="1" indent="0">
              <a:buNone/>
            </a:pPr>
            <a:r>
              <a:rPr kumimoji="1" lang="en-US" altLang="ko-KR" dirty="0">
                <a:solidFill>
                  <a:srgbClr val="212529"/>
                </a:solidFill>
                <a:latin typeface="-apple-system"/>
              </a:rPr>
              <a:t>	2.</a:t>
            </a:r>
            <a:r>
              <a:rPr kumimoji="1"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kumimoji="1" lang="en-US" altLang="ko-KR" dirty="0">
                <a:solidFill>
                  <a:srgbClr val="212529"/>
                </a:solidFill>
                <a:latin typeface="-apple-system"/>
              </a:rPr>
              <a:t>person</a:t>
            </a:r>
            <a:r>
              <a:rPr lang="en-US" altLang="ko-Kore-KR" dirty="0"/>
              <a:t> </a:t>
            </a:r>
            <a:r>
              <a:rPr lang="ko-KR" altLang="en-US" dirty="0"/>
              <a:t>함수가 반환한 객체는</a:t>
            </a:r>
            <a:r>
              <a:rPr lang="en-US" altLang="ko-KR" dirty="0"/>
              <a:t> </a:t>
            </a:r>
            <a:r>
              <a:rPr kumimoji="1" lang="en-US" altLang="ko-KR" dirty="0">
                <a:solidFill>
                  <a:srgbClr val="212529"/>
                </a:solidFill>
                <a:latin typeface="-apple-system"/>
              </a:rPr>
              <a:t>person</a:t>
            </a:r>
            <a:r>
              <a:rPr lang="en-US" altLang="ko-Kore-KR" dirty="0"/>
              <a:t> </a:t>
            </a:r>
            <a:r>
              <a:rPr lang="ko-KR" altLang="en-US" dirty="0"/>
              <a:t>함수 객체의 </a:t>
            </a:r>
            <a:r>
              <a:rPr lang="en-US" altLang="ko-KR" dirty="0"/>
              <a:t>	   </a:t>
            </a:r>
            <a:r>
              <a:rPr lang="ko-KR" altLang="en-US" dirty="0"/>
              <a:t>프로토타입에 접근할 수 없다</a:t>
            </a:r>
            <a:r>
              <a:rPr lang="en-US" altLang="ko-KR" dirty="0"/>
              <a:t>. </a:t>
            </a:r>
            <a:r>
              <a:rPr lang="ko-KR" altLang="en-US" dirty="0"/>
              <a:t>이는 상속을 구현할 </a:t>
            </a:r>
            <a:r>
              <a:rPr lang="en-US" altLang="ko-KR" dirty="0"/>
              <a:t>	   </a:t>
            </a:r>
            <a:r>
              <a:rPr lang="ko-KR" altLang="en-US" dirty="0"/>
              <a:t>수 없음을 의미한다</a:t>
            </a:r>
            <a:r>
              <a:rPr lang="en-US" altLang="ko-KR" dirty="0"/>
              <a:t>. </a:t>
            </a:r>
          </a:p>
          <a:p>
            <a:pPr marL="457200" lvl="1" indent="0">
              <a:buNone/>
            </a:pPr>
            <a:endParaRPr kumimoji="1" lang="en-US" altLang="ko-KR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16C9AD-A6A9-2D81-8C96-52A064FA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87" y="1483883"/>
            <a:ext cx="5498609" cy="4693080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C19E4BE1-BF6D-B5FC-C25E-E2A2C5BD0BAF}"/>
              </a:ext>
            </a:extLst>
          </p:cNvPr>
          <p:cNvSpPr/>
          <p:nvPr/>
        </p:nvSpPr>
        <p:spPr>
          <a:xfrm>
            <a:off x="1903142" y="2804513"/>
            <a:ext cx="4192858" cy="1025910"/>
          </a:xfrm>
          <a:prstGeom prst="wedgeRoundRectCallout">
            <a:avLst>
              <a:gd name="adj1" fmla="val 56283"/>
              <a:gd name="adj2" fmla="val -9614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person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함수는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객체를 반환한다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객체 내의 메소드 </a:t>
            </a:r>
            <a:r>
              <a:rPr kumimoji="1" lang="en-US" altLang="ko-KR" sz="1400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getName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400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setName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kumimoji="1" lang="ko-KR" altLang="en-US" sz="1400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클로저로서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private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변수인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name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접근할 수 있다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69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BD4B-98A3-E344-0E21-8A224F1FD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640C2EB-BF8B-A4B5-13F0-FC1071E6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7875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6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Ch.20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en-US" altLang="ko-KR" sz="10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ko-KR" altLang="en-US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빌트인 객체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(Built-in Object)</a:t>
            </a:r>
            <a:endParaRPr lang="ko-Kore-KR" altLang="en-US" sz="5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51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79E5F18-B1FE-C02D-FF12-E0B1811D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7875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6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Ch.19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en-US" altLang="ko-KR" sz="10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ko-KR" altLang="en-US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자바스크립트 객체지향 프로그래밍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en-US" altLang="ko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(Object Oriented Programming)</a:t>
            </a:r>
            <a:endParaRPr lang="ko-Kore-KR" altLang="en-US" sz="5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513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61E2F-D656-87C1-7B4C-AB5EE13B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0C0CC-7299-7CA3-EE94-A3AEBF0C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#0.</a:t>
            </a:r>
            <a:r>
              <a:rPr kumimoji="1" lang="ko-KR" altLang="en-US" dirty="0"/>
              <a:t> 자바스크립트 객체의 분류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404BD2-2453-47E8-D126-2A6E5692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21" y="2085278"/>
            <a:ext cx="10343557" cy="32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00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D541C-E38B-7252-2B15-38DA69EA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네이티브 객체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2BFAF-0275-4247-5DA0-1D8FCEB93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Native Object / Built-in objects / Global objects</a:t>
            </a:r>
          </a:p>
          <a:p>
            <a:r>
              <a:rPr kumimoji="1" lang="en-US" altLang="ko-Kore-KR" dirty="0"/>
              <a:t>ECMAScript </a:t>
            </a:r>
            <a:r>
              <a:rPr kumimoji="1" lang="ko-Kore-KR" altLang="en-US" dirty="0"/>
              <a:t>명세에</a:t>
            </a:r>
            <a:r>
              <a:rPr kumimoji="1" lang="ko-KR" altLang="en-US" dirty="0"/>
              <a:t> 정의된 객체로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어플리케이션의 환경과 관계없이 언제나 사용 가능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 객체 </a:t>
            </a:r>
            <a:r>
              <a:rPr kumimoji="1" lang="en-US" altLang="ko-KR" dirty="0"/>
              <a:t>+</a:t>
            </a:r>
            <a:r>
              <a:rPr kumimoji="1" lang="ko-KR" altLang="en-US" dirty="0"/>
              <a:t> 메소드로 구성됨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전역객체</a:t>
            </a:r>
            <a:r>
              <a:rPr kumimoji="1" lang="en-US" altLang="ko-KR" dirty="0"/>
              <a:t>(Global object)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다른개념임</a:t>
            </a:r>
            <a:r>
              <a:rPr kumimoji="1" lang="en-US" altLang="ko-KR" dirty="0"/>
              <a:t>!</a:t>
            </a:r>
            <a:r>
              <a:rPr kumimoji="1" lang="ko-KR" altLang="en-US" dirty="0"/>
              <a:t> 혼동주의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06819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71C31-45F0-F173-E061-E837F2AA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2.</a:t>
            </a:r>
            <a:r>
              <a:rPr kumimoji="1" lang="ko-KR" altLang="en-US" dirty="0"/>
              <a:t> 호스트 객체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C7A02-520B-9A44-BB1E-AD8F11B82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호스트</a:t>
            </a:r>
            <a:r>
              <a:rPr kumimoji="1" lang="ko-KR" altLang="en-US" dirty="0"/>
              <a:t> 환경에 정의된 객체</a:t>
            </a:r>
            <a:endParaRPr kumimoji="1" lang="en-US" altLang="ko-KR" dirty="0"/>
          </a:p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Lora" pitchFamily="2" charset="0"/>
              </a:rPr>
              <a:t>브라우저에서 동작하는 환경과 브라우저 외부에서 동작하는 환경의 자바스크립트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Lora" pitchFamily="2" charset="0"/>
              </a:rPr>
              <a:t>(</a:t>
            </a:r>
            <a:r>
              <a:rPr lang="en-US" altLang="ko-Kore-KR" b="0" i="0" u="none" strike="noStrike" dirty="0">
                <a:solidFill>
                  <a:srgbClr val="333333"/>
                </a:solidFill>
                <a:effectLst/>
                <a:latin typeface="Lora" pitchFamily="2" charset="0"/>
              </a:rPr>
              <a:t>Node.js)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Lora" pitchFamily="2" charset="0"/>
              </a:rPr>
              <a:t>는 다른 호스트 객체를 사용할 수 </a:t>
            </a:r>
            <a:r>
              <a:rPr lang="ko-KR" altLang="en-US" dirty="0">
                <a:solidFill>
                  <a:srgbClr val="333333"/>
                </a:solidFill>
                <a:latin typeface="Lora" pitchFamily="2" charset="0"/>
              </a:rPr>
              <a:t>있다</a:t>
            </a:r>
            <a:endParaRPr kumimoji="1" lang="en-US" altLang="ko-KR" dirty="0"/>
          </a:p>
          <a:p>
            <a:r>
              <a:rPr kumimoji="1" lang="ko-Kore-KR" altLang="en-US" dirty="0"/>
              <a:t>이하</a:t>
            </a:r>
            <a:r>
              <a:rPr kumimoji="1" lang="ko-KR" altLang="en-US" dirty="0"/>
              <a:t> 생략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268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E93C8-2239-5CE4-3B0D-64C4D2521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3647530-9B18-9C6E-280E-CE3B3F66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7875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6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Ch.21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en-US" altLang="ko-KR" sz="10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ko-KR" altLang="en-US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전역 객체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(Global Object)</a:t>
            </a:r>
            <a:endParaRPr lang="ko-Kore-KR" altLang="en-US" sz="5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48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E803-CA6F-EA25-E690-BC901FE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AC03F-0038-ABC8-D7A1-D208E6F6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0.</a:t>
            </a:r>
            <a:r>
              <a:rPr kumimoji="1" lang="ko-KR" altLang="en-US" dirty="0"/>
              <a:t> 전역객체</a:t>
            </a:r>
            <a:r>
              <a:rPr kumimoji="1" lang="en-US" altLang="ko-KR" dirty="0"/>
              <a:t>[Global Object]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D7AD3C-CF5B-2062-CC9A-7E626CC56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모든 객체의 유일한 최상위 객체</a:t>
            </a:r>
            <a:endParaRPr kumimoji="1" lang="en-US" altLang="ko-KR" dirty="0"/>
          </a:p>
          <a:p>
            <a:r>
              <a:rPr kumimoji="1" lang="en-US" altLang="ko-KR" dirty="0" err="1"/>
              <a:t>Javascript</a:t>
            </a:r>
            <a:r>
              <a:rPr kumimoji="1" lang="ko-KR" altLang="en-US" dirty="0"/>
              <a:t>에 미리 정의된 객체로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전역 프로퍼티나 전역 함수를 담는 공간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개발자는 전역객체 생성 </a:t>
            </a:r>
            <a:r>
              <a:rPr kumimoji="1" lang="en-US" altLang="ko-KR" dirty="0"/>
              <a:t>X)</a:t>
            </a:r>
          </a:p>
          <a:p>
            <a:r>
              <a:rPr kumimoji="1" lang="ko-KR" altLang="en-US" dirty="0"/>
              <a:t>전역객체는 전역 </a:t>
            </a:r>
            <a:r>
              <a:rPr kumimoji="1" lang="ko-KR" altLang="en-US" dirty="0" err="1"/>
              <a:t>스코프</a:t>
            </a:r>
            <a:r>
              <a:rPr kumimoji="1" lang="en-US" altLang="ko-KR" dirty="0"/>
              <a:t>(Global Scope)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dirty="0"/>
              <a:t>일반적으로 전역객체의 기술은 생략</a:t>
            </a:r>
            <a:endParaRPr kumimoji="1" lang="en-US" altLang="ko-KR" dirty="0"/>
          </a:p>
          <a:p>
            <a:r>
              <a:rPr kumimoji="1" lang="ko-KR" altLang="en-US" dirty="0"/>
              <a:t>전역변수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전역객체의 프로퍼티</a:t>
            </a:r>
            <a:br>
              <a:rPr kumimoji="1" lang="en-US" altLang="ko-KR" dirty="0"/>
            </a:br>
            <a:r>
              <a:rPr kumimoji="1" lang="ko-KR" altLang="en-US" dirty="0"/>
              <a:t>전역함수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전역객체의 메소드</a:t>
            </a:r>
            <a:endParaRPr kumimoji="1" lang="en-US" altLang="ko-KR" dirty="0"/>
          </a:p>
          <a:p>
            <a:r>
              <a:rPr kumimoji="1" lang="en-US" altLang="ko-KR" dirty="0" err="1"/>
              <a:t>Javascript</a:t>
            </a:r>
            <a:r>
              <a:rPr kumimoji="1" lang="ko-KR" altLang="en-US" dirty="0"/>
              <a:t>의 모든 객체는 전역객체의 프로퍼티가 된다</a:t>
            </a:r>
            <a:endParaRPr kumimoji="1" lang="en-US" altLang="ko-KR" dirty="0"/>
          </a:p>
          <a:p>
            <a:r>
              <a:rPr kumimoji="1" lang="en-US" altLang="ko-KR" dirty="0"/>
              <a:t>Browser-side -&gt; window</a:t>
            </a:r>
            <a:r>
              <a:rPr kumimoji="1" lang="ko-KR" altLang="en-US" dirty="0"/>
              <a:t>객체</a:t>
            </a:r>
            <a:br>
              <a:rPr kumimoji="1" lang="en-US" altLang="ko-KR" dirty="0"/>
            </a:br>
            <a:r>
              <a:rPr kumimoji="1" lang="en-US" altLang="ko-KR" dirty="0"/>
              <a:t>Server-side(Node.js) -&gt; global</a:t>
            </a:r>
            <a:r>
              <a:rPr kumimoji="1" lang="ko-KR" altLang="en-US" dirty="0"/>
              <a:t>객체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7B521B-87DB-9580-5F0D-4A013FB5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0" y="4941632"/>
            <a:ext cx="2425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0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0B7D2-0AEF-0421-DBF9-ECFDD173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1.</a:t>
            </a:r>
            <a:r>
              <a:rPr kumimoji="1" lang="ko-KR" altLang="en-US" dirty="0"/>
              <a:t> 전역 프로퍼티</a:t>
            </a:r>
            <a:r>
              <a:rPr kumimoji="1" lang="en-US" altLang="ko-KR" dirty="0"/>
              <a:t> [Global Property]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B36586-415E-2D05-6489-968E6551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전역객체의 프로퍼티로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애플리케이션 전역에서 사용되는 값들을 나타내기 위해 사용</a:t>
            </a:r>
            <a:endParaRPr kumimoji="1" lang="en-US" altLang="ko-Kore-KR" dirty="0"/>
          </a:p>
          <a:p>
            <a:r>
              <a:rPr kumimoji="1" lang="ko-Kore-KR" altLang="en-US" dirty="0"/>
              <a:t>간단한 값이 대부분이며 다른 프로퍼티나 메소드를 가지고 있지 않음</a:t>
            </a:r>
            <a:endParaRPr kumimoji="1" lang="en-US" altLang="ko-Kore-KR" dirty="0"/>
          </a:p>
          <a:p>
            <a:r>
              <a:rPr kumimoji="1" lang="en-US" altLang="ko-Kore-KR" dirty="0"/>
              <a:t>Infinity, </a:t>
            </a:r>
            <a:r>
              <a:rPr kumimoji="1" lang="en-US" altLang="ko-Kore-KR" dirty="0" err="1"/>
              <a:t>NaN</a:t>
            </a:r>
            <a:r>
              <a:rPr kumimoji="1" lang="en-US" altLang="ko-Kore-KR" dirty="0"/>
              <a:t>, undefined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2FDA2-A801-C21F-0FE8-4C1F8860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378" y="2669709"/>
            <a:ext cx="4435243" cy="35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6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DBF41-207D-012A-B95E-F37CC422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2.</a:t>
            </a:r>
            <a:r>
              <a:rPr kumimoji="1" lang="ko-KR" altLang="en-US" dirty="0"/>
              <a:t> 전역 함수</a:t>
            </a:r>
            <a:r>
              <a:rPr kumimoji="1" lang="en-US" altLang="ko-KR" dirty="0"/>
              <a:t> [Global Functions/Methods]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F4947-53F6-7B16-CAD3-E39BAA1F8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ore-KR" altLang="en-US" dirty="0"/>
              <a:t>애플리케이션 전역에서 호출 가능한 함수로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전역 객체의 메소드이다</a:t>
            </a:r>
            <a:r>
              <a:rPr kumimoji="1" lang="en-US" altLang="ko-Kore-KR" dirty="0"/>
              <a:t>. </a:t>
            </a:r>
          </a:p>
          <a:p>
            <a:r>
              <a:rPr kumimoji="1" lang="en-US" altLang="ko-Kore-KR" b="1" dirty="0" err="1"/>
              <a:t>isFinite</a:t>
            </a:r>
            <a:r>
              <a:rPr kumimoji="1" lang="en-US" altLang="ko-Kore-KR" b="1" dirty="0"/>
              <a:t>(</a:t>
            </a:r>
            <a:r>
              <a:rPr kumimoji="1" lang="en-US" altLang="ko-Kore-KR" b="1" dirty="0" err="1"/>
              <a:t>testvalue</a:t>
            </a:r>
            <a:r>
              <a:rPr kumimoji="1" lang="en-US" altLang="ko-Kore-KR" b="1" dirty="0"/>
              <a:t>) =&gt; </a:t>
            </a:r>
            <a:r>
              <a:rPr kumimoji="1" lang="en-US" altLang="ko-Kore-KR" b="1" dirty="0" err="1"/>
              <a:t>boolean</a:t>
            </a:r>
            <a:endParaRPr kumimoji="1" lang="en-US" altLang="ko-Kore-KR" b="1" dirty="0"/>
          </a:p>
          <a:p>
            <a:pPr marL="457200" lvl="1" indent="0">
              <a:buNone/>
            </a:pPr>
            <a:r>
              <a:rPr kumimoji="1" lang="en-US" altLang="ko-KR" dirty="0"/>
              <a:t>: </a:t>
            </a:r>
            <a:r>
              <a:rPr kumimoji="1" lang="ko-Kore-KR" altLang="en-US" dirty="0"/>
              <a:t>주어진 값이 유한한지 판별하는 메소드 </a:t>
            </a:r>
            <a:r>
              <a:rPr kumimoji="1" lang="en-US" altLang="ko-Kore-KR" dirty="0"/>
              <a:t>. </a:t>
            </a:r>
            <a:br>
              <a:rPr kumimoji="1" lang="en-US" altLang="ko-Kore-KR" dirty="0"/>
            </a:br>
            <a:r>
              <a:rPr kumimoji="1" lang="en-US" altLang="ko-Kore-KR" dirty="0"/>
              <a:t>  </a:t>
            </a:r>
            <a:r>
              <a:rPr kumimoji="1" lang="en-US" altLang="ko-Kore-KR" dirty="0" err="1"/>
              <a:t>testvalue</a:t>
            </a:r>
            <a:r>
              <a:rPr kumimoji="1" lang="ko-Kore-KR" altLang="en-US" dirty="0"/>
              <a:t>를 인자로 받아 </a:t>
            </a:r>
            <a:r>
              <a:rPr kumimoji="1" lang="en-US" altLang="ko-Kore-KR" dirty="0" err="1"/>
              <a:t>NaN</a:t>
            </a:r>
            <a:r>
              <a:rPr kumimoji="1" lang="en-US" altLang="ko-Kore-KR" dirty="0"/>
              <a:t>, Infinity, undefined</a:t>
            </a:r>
            <a:r>
              <a:rPr kumimoji="1" lang="ko-Kore-KR" altLang="en-US" dirty="0"/>
              <a:t>이면 </a:t>
            </a:r>
            <a:r>
              <a:rPr kumimoji="1" lang="en-US" altLang="ko-Kore-KR" dirty="0"/>
              <a:t>false, </a:t>
            </a:r>
            <a:r>
              <a:rPr kumimoji="1" lang="ko-Kore-KR" altLang="en-US" dirty="0"/>
              <a:t>아니면 </a:t>
            </a:r>
            <a:r>
              <a:rPr kumimoji="1" lang="en-US" altLang="ko-Kore-KR" dirty="0"/>
              <a:t>true </a:t>
            </a:r>
            <a:r>
              <a:rPr kumimoji="1" lang="ko-Kore-KR" altLang="en-US" dirty="0"/>
              <a:t>반환</a:t>
            </a:r>
            <a:endParaRPr kumimoji="1" lang="en-US" altLang="ko-Kore-KR" dirty="0"/>
          </a:p>
          <a:p>
            <a:r>
              <a:rPr kumimoji="1" lang="en-US" altLang="ko-Kore-KR" b="1" dirty="0" err="1"/>
              <a:t>isNaN</a:t>
            </a:r>
            <a:r>
              <a:rPr kumimoji="1" lang="en-US" altLang="ko-Kore-KR" b="1" dirty="0"/>
              <a:t>(</a:t>
            </a:r>
            <a:r>
              <a:rPr kumimoji="1" lang="en-US" altLang="ko-Kore-KR" b="1" dirty="0" err="1"/>
              <a:t>testvalue</a:t>
            </a:r>
            <a:r>
              <a:rPr kumimoji="1" lang="en-US" altLang="ko-Kore-KR" b="1" dirty="0"/>
              <a:t>) =&gt; </a:t>
            </a:r>
            <a:r>
              <a:rPr kumimoji="1" lang="en-US" altLang="ko-Kore-KR" b="1" dirty="0" err="1"/>
              <a:t>boolean</a:t>
            </a:r>
            <a:endParaRPr kumimoji="1" lang="en-US" altLang="ko-Kore-KR" b="1" dirty="0"/>
          </a:p>
          <a:p>
            <a:pPr marL="457200" lvl="1" indent="0">
              <a:buNone/>
            </a:pPr>
            <a:r>
              <a:rPr kumimoji="1" lang="en-US" altLang="ko-Kore-KR" dirty="0"/>
              <a:t>: </a:t>
            </a:r>
            <a:r>
              <a:rPr kumimoji="1" lang="ko-Kore-KR" altLang="en-US" dirty="0"/>
              <a:t>주어진 값이 </a:t>
            </a:r>
            <a:r>
              <a:rPr kumimoji="1" lang="en-US" altLang="ko-Kore-KR" dirty="0" err="1"/>
              <a:t>NaN</a:t>
            </a:r>
            <a:r>
              <a:rPr kumimoji="1" lang="ko-Kore-KR" altLang="en-US" dirty="0"/>
              <a:t>인지 판별하는 메소드</a:t>
            </a:r>
            <a:r>
              <a:rPr kumimoji="1" lang="en-US" altLang="ko-Kore-KR" dirty="0"/>
              <a:t>. </a:t>
            </a:r>
          </a:p>
          <a:p>
            <a:pPr marL="457200" lvl="1" indent="0">
              <a:buNone/>
            </a:pPr>
            <a:r>
              <a:rPr kumimoji="1" lang="en-US" altLang="ko-Kore-KR" dirty="0"/>
              <a:t>  </a:t>
            </a:r>
            <a:r>
              <a:rPr kumimoji="1" lang="en-US" altLang="ko-Kore-KR" dirty="0" err="1"/>
              <a:t>testvalue</a:t>
            </a:r>
            <a:r>
              <a:rPr kumimoji="1" lang="ko-Kore-KR" altLang="en-US" dirty="0"/>
              <a:t>를 인자로 받아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NaN</a:t>
            </a:r>
            <a:r>
              <a:rPr kumimoji="1" lang="ko-Kore-KR" altLang="en-US" dirty="0"/>
              <a:t>이면 </a:t>
            </a:r>
            <a:r>
              <a:rPr kumimoji="1" lang="en-US" altLang="ko-Kore-KR" dirty="0"/>
              <a:t>true, </a:t>
            </a:r>
            <a:r>
              <a:rPr kumimoji="1" lang="ko-Kore-KR" altLang="en-US" dirty="0"/>
              <a:t>아니면 </a:t>
            </a:r>
            <a:r>
              <a:rPr kumimoji="1" lang="en-US" altLang="ko-Kore-KR" dirty="0"/>
              <a:t>false </a:t>
            </a:r>
            <a:r>
              <a:rPr kumimoji="1" lang="ko-Kore-KR" altLang="en-US" dirty="0"/>
              <a:t>반환</a:t>
            </a:r>
            <a:endParaRPr kumimoji="1" lang="en-US" altLang="ko-Kore-KR" dirty="0"/>
          </a:p>
          <a:p>
            <a:r>
              <a:rPr kumimoji="1" lang="en-US" altLang="ko-Kore-KR" b="1" dirty="0" err="1"/>
              <a:t>parseInt</a:t>
            </a:r>
            <a:r>
              <a:rPr kumimoji="1" lang="en-US" altLang="ko-Kore-KR" b="1" dirty="0"/>
              <a:t>(string, radix) =&gt; number</a:t>
            </a:r>
          </a:p>
          <a:p>
            <a:pPr marL="457200" lvl="1" indent="0">
              <a:buNone/>
            </a:pPr>
            <a:r>
              <a:rPr kumimoji="1" lang="en-US" altLang="ko-Kore-KR" dirty="0"/>
              <a:t>: </a:t>
            </a:r>
            <a:r>
              <a:rPr kumimoji="1" lang="ko-Kore-KR" altLang="en-US" dirty="0"/>
              <a:t>주어진 문자열을 정수형 숫자로 변환하여 반환하는 메소드</a:t>
            </a:r>
            <a:r>
              <a:rPr kumimoji="1" lang="en-US" altLang="ko-Kore-KR" dirty="0"/>
              <a:t>. </a:t>
            </a:r>
          </a:p>
          <a:p>
            <a:pPr marL="457200" lvl="1" indent="0">
              <a:buNone/>
            </a:pPr>
            <a:r>
              <a:rPr kumimoji="1" lang="en-US" altLang="ko-Kore-KR" dirty="0"/>
              <a:t>  string</a:t>
            </a:r>
            <a:r>
              <a:rPr kumimoji="1" lang="ko-Kore-KR" altLang="en-US" dirty="0"/>
              <a:t>과 </a:t>
            </a:r>
            <a:r>
              <a:rPr kumimoji="1" lang="en-US" altLang="ko-Kore-KR" dirty="0"/>
              <a:t>radix</a:t>
            </a:r>
            <a:r>
              <a:rPr kumimoji="1" lang="ko-Kore-KR" altLang="en-US" dirty="0"/>
              <a:t>를 인자로 받아 </a:t>
            </a:r>
            <a:r>
              <a:rPr kumimoji="1" lang="en-US" altLang="ko-Kore-KR" dirty="0"/>
              <a:t>string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radix</a:t>
            </a:r>
            <a:r>
              <a:rPr kumimoji="1" lang="ko-Kore-KR" altLang="en-US" dirty="0"/>
              <a:t>진법의 정수로 변환하여 반환한다</a:t>
            </a:r>
            <a:r>
              <a:rPr kumimoji="1" lang="en-US" altLang="ko-Kore-KR" dirty="0"/>
              <a:t>. </a:t>
            </a:r>
          </a:p>
          <a:p>
            <a:pPr marL="457200" lvl="1" indent="0">
              <a:buNone/>
            </a:pPr>
            <a:r>
              <a:rPr kumimoji="1" lang="en-US" altLang="ko-Kore-KR" dirty="0"/>
              <a:t>  </a:t>
            </a:r>
            <a:r>
              <a:rPr kumimoji="1" lang="ko-Kore-KR" altLang="en-US" dirty="0"/>
              <a:t>반환이 불가능하면 </a:t>
            </a:r>
            <a:r>
              <a:rPr kumimoji="1" lang="en-US" altLang="ko-Kore-KR" dirty="0"/>
              <a:t>false, radix</a:t>
            </a:r>
            <a:r>
              <a:rPr kumimoji="1" lang="ko-Kore-KR" altLang="en-US" dirty="0"/>
              <a:t>가 주어지지 않을 경우 </a:t>
            </a:r>
            <a:r>
              <a:rPr kumimoji="1" lang="en-US" altLang="ko-Kore-KR" dirty="0"/>
              <a:t>string</a:t>
            </a:r>
            <a:r>
              <a:rPr kumimoji="1" lang="ko-Kore-KR" altLang="en-US" dirty="0"/>
              <a:t>이 </a:t>
            </a:r>
            <a:r>
              <a:rPr kumimoji="1" lang="en-US" altLang="ko-Kore-KR" dirty="0"/>
              <a:t>0x</a:t>
            </a:r>
            <a:r>
              <a:rPr kumimoji="1" lang="ko-Kore-KR" altLang="en-US" dirty="0"/>
              <a:t>로 시작하면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6</a:t>
            </a:r>
            <a:r>
              <a:rPr kumimoji="1" lang="ko-KR" altLang="en-US" dirty="0"/>
              <a:t>진수로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그외에는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진수로 반환한다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parseFloat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encodeURI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decodeURI</a:t>
            </a:r>
            <a:r>
              <a:rPr kumimoji="1" lang="en-US" altLang="ko-KR" dirty="0"/>
              <a:t>, …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396037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2FFB67-91CC-0B2A-24EA-45F3275E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41" y="839903"/>
            <a:ext cx="4203700" cy="26762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C27BF8-BDED-20F1-8E2E-4CF61E176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259" y="1180635"/>
            <a:ext cx="5689600" cy="422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AC0DA3-C3B2-6D03-1726-EF6C46A6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41" y="4134780"/>
            <a:ext cx="4203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7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666CD-4C3C-E2F2-D763-9A05A8C9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cf. </a:t>
            </a:r>
            <a:r>
              <a:rPr kumimoji="1" lang="ko-KR" altLang="en-US" dirty="0" err="1"/>
              <a:t>레퍼</a:t>
            </a:r>
            <a:r>
              <a:rPr kumimoji="1" lang="ko-KR" altLang="en-US" dirty="0"/>
              <a:t> 객체 </a:t>
            </a:r>
            <a:r>
              <a:rPr kumimoji="1" lang="en-US" altLang="ko-KR" dirty="0"/>
              <a:t>[Wrapper Object]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F25D5-3043-A5AD-7B62-74B475499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5280"/>
            <a:ext cx="10787876" cy="4571683"/>
          </a:xfrm>
        </p:spPr>
        <p:txBody>
          <a:bodyPr/>
          <a:lstStyle/>
          <a:p>
            <a:r>
              <a:rPr kumimoji="1" lang="ko-Kore-KR" altLang="en-US" dirty="0"/>
              <a:t>원시 타입은 객체가 아니기 때문에 프로퍼티나 메소드를 직접 추가할 수 없다</a:t>
            </a:r>
            <a:r>
              <a:rPr kumimoji="1" lang="en-US" altLang="ko-Kore-KR" dirty="0"/>
              <a:t>. </a:t>
            </a:r>
            <a:br>
              <a:rPr kumimoji="1" lang="en-US" altLang="ko-Kore-KR" dirty="0"/>
            </a:br>
            <a:r>
              <a:rPr kumimoji="1" lang="ko-Kore-KR" altLang="en-US" dirty="0"/>
              <a:t>하지만 아래의 코드를 보면 </a:t>
            </a:r>
            <a:r>
              <a:rPr kumimoji="1" lang="en-US" altLang="ko-Kore-KR" dirty="0" err="1"/>
              <a:t>str.length</a:t>
            </a:r>
            <a:r>
              <a:rPr kumimoji="1" lang="ko-Kore-KR" altLang="en-US" dirty="0"/>
              <a:t>에서 에러가 나지 않는다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왜그럴까 </a:t>
            </a:r>
            <a:r>
              <a:rPr kumimoji="1" lang="en-US" altLang="ko-Kore-KR" dirty="0"/>
              <a:t>?</a:t>
            </a:r>
            <a:r>
              <a:rPr kumimoji="1" lang="en-US" altLang="ko-KR" dirty="0"/>
              <a:t>0?</a:t>
            </a:r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ko-Kore-KR" altLang="en-US" b="1" dirty="0"/>
              <a:t>레퍼 객체</a:t>
            </a:r>
            <a:endParaRPr kumimoji="1" lang="en-US" altLang="ko-Kore-KR" b="1" dirty="0"/>
          </a:p>
          <a:p>
            <a:pPr lvl="1"/>
            <a:r>
              <a:rPr kumimoji="1" lang="ko-Kore-KR" altLang="en-US" dirty="0"/>
              <a:t>원시타입값에 대해 표준 빌트인 객체의 메소드를 호출할 때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생성되는 임시 객체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원시타입 </a:t>
            </a:r>
            <a:r>
              <a:rPr kumimoji="1" lang="en-US" altLang="ko-Kore-KR" dirty="0"/>
              <a:t>number, string, Boolean </a:t>
            </a:r>
            <a:r>
              <a:rPr kumimoji="1" lang="ko-Kore-KR" altLang="en-US" dirty="0"/>
              <a:t>데이터 타입에 각각 대응되는 </a:t>
            </a:r>
            <a:r>
              <a:rPr kumimoji="1" lang="en-US" altLang="ko-Kore-KR" dirty="0"/>
              <a:t>Number, String, Boolean</a:t>
            </a:r>
            <a:r>
              <a:rPr kumimoji="1" lang="ko-Kore-KR" altLang="en-US" dirty="0"/>
              <a:t>이 제공된다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C410B9-571D-F17E-E087-96D8244A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8" y="2398052"/>
            <a:ext cx="2813128" cy="572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D19325-7726-122F-B363-421FAB1C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173809"/>
            <a:ext cx="542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A89B6-5716-7C4D-D372-E6DCBD06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Pop Quiz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9F3ABB-1E0F-971F-B1A7-2AA74412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84" y="1718991"/>
            <a:ext cx="8721032" cy="40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6F00E-C49E-A9D5-DCC2-410C6904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#1.</a:t>
            </a:r>
            <a:r>
              <a:rPr kumimoji="1" lang="ko-KR" altLang="en-US" dirty="0"/>
              <a:t> 객체지향 프로그래밍이란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24137-5505-19CC-621E-7E8396DC3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5280"/>
            <a:ext cx="11353800" cy="509651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b="1" dirty="0"/>
              <a:t>절차적 프로그래밍 </a:t>
            </a:r>
            <a:r>
              <a:rPr kumimoji="1" lang="en-US" altLang="ko-KR" sz="2400" b="1" dirty="0"/>
              <a:t>[Procedural Programming]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순차적 처리를 중요시하여 프로그램 전체가 유기적으로 연결되도록 만드는 기법</a:t>
            </a:r>
            <a:endParaRPr kumimoji="1" lang="en-US" altLang="ko-KR" sz="1600" dirty="0"/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👍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실행속도 빠름</a:t>
            </a:r>
            <a:endParaRPr kumimoji="1" lang="en-US" altLang="ko-KR" sz="1600" dirty="0"/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👎🏻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코드순서 바꾸면 결과값 보장 못함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대형 프로젝트에 부적합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유지보수 어려움</a:t>
            </a:r>
            <a:r>
              <a:rPr kumimoji="1"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600" dirty="0"/>
              <a:t>Ex.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</a:t>
            </a:r>
          </a:p>
          <a:p>
            <a:pPr>
              <a:lnSpc>
                <a:spcPct val="120000"/>
              </a:lnSpc>
            </a:pPr>
            <a:r>
              <a:rPr kumimoji="1" lang="ko-KR" altLang="en-US" sz="2400" b="1" dirty="0"/>
              <a:t>객체지향 프로그래밍 </a:t>
            </a:r>
            <a:r>
              <a:rPr kumimoji="1" lang="en-US" altLang="ko-KR" sz="2400" b="1" dirty="0"/>
              <a:t>[Object-Oriented Programming]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프로그래밍에서 필요한 데이터를 </a:t>
            </a:r>
            <a:r>
              <a:rPr kumimoji="1" lang="ko-KR" altLang="en-US" sz="1600" dirty="0" err="1"/>
              <a:t>추상화시켜</a:t>
            </a:r>
            <a:r>
              <a:rPr kumimoji="1" lang="ko-KR" altLang="en-US" sz="1600" dirty="0"/>
              <a:t> 상태와 행위를 가진 객체로 만들고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객체들 간의 상호작용을 통해 로직을 구현하는 기법</a:t>
            </a:r>
            <a:endParaRPr kumimoji="1" lang="en-US" altLang="ko-KR" sz="1600" dirty="0"/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👍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유연하고 유지보수 쉬움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확장성 좋음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코드 재사용 용이</a:t>
            </a:r>
            <a:r>
              <a:rPr kumimoji="1"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👎🏻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처리속도 상대적으로 느림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설계에 많은 시간 필요</a:t>
            </a:r>
            <a:r>
              <a:rPr kumimoji="1" lang="en-US" altLang="ko-KR" sz="1600" dirty="0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600" dirty="0"/>
              <a:t>Ex. Java, C++, </a:t>
            </a:r>
            <a:r>
              <a:rPr kumimoji="1" lang="en-US" altLang="ko-KR" sz="1600" dirty="0" err="1"/>
              <a:t>Javascript</a:t>
            </a:r>
            <a:endParaRPr kumimoji="1" lang="en-US" altLang="ko-KR" sz="1600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ko-KR" sz="1600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sz="1050" dirty="0"/>
              <a:t>✓ </a:t>
            </a:r>
            <a:r>
              <a:rPr kumimoji="1" lang="ko-KR" altLang="en-US" sz="1050" dirty="0"/>
              <a:t>이 둘은 반대의 개념이 아님</a:t>
            </a:r>
            <a:r>
              <a:rPr kumimoji="1" lang="en-US" altLang="ko-KR" sz="1050" dirty="0"/>
              <a:t>.</a:t>
            </a:r>
            <a:r>
              <a:rPr kumimoji="1" lang="ko-KR" altLang="en-US" sz="1050" dirty="0"/>
              <a:t> </a:t>
            </a:r>
            <a:br>
              <a:rPr kumimoji="1" lang="en-US" altLang="ko-KR" sz="1050" dirty="0"/>
            </a:br>
            <a:r>
              <a:rPr kumimoji="1" lang="ko-KR" altLang="en-US" sz="1050" dirty="0"/>
              <a:t>   단지 절차지향은 </a:t>
            </a:r>
            <a:r>
              <a:rPr kumimoji="1" lang="en-US" altLang="ko-KR" sz="1050" dirty="0"/>
              <a:t>‘</a:t>
            </a:r>
            <a:r>
              <a:rPr kumimoji="1" lang="ko-KR" altLang="en-US" sz="1050" dirty="0"/>
              <a:t>순차적 실행</a:t>
            </a:r>
            <a:r>
              <a:rPr kumimoji="1" lang="en-US" altLang="ko-KR" sz="1050" dirty="0"/>
              <a:t>’,</a:t>
            </a:r>
            <a:r>
              <a:rPr kumimoji="1" lang="ko-KR" altLang="en-US" sz="1050" dirty="0"/>
              <a:t> 객체지향은 </a:t>
            </a:r>
            <a:r>
              <a:rPr kumimoji="1" lang="en-US" altLang="ko-KR" sz="1050" dirty="0"/>
              <a:t>‘</a:t>
            </a:r>
            <a:r>
              <a:rPr kumimoji="1" lang="ko-KR" altLang="en-US" sz="1050" dirty="0"/>
              <a:t>관계 및 조직</a:t>
            </a:r>
            <a:r>
              <a:rPr kumimoji="1" lang="en-US" altLang="ko-KR" sz="1050" dirty="0"/>
              <a:t>’</a:t>
            </a:r>
            <a:r>
              <a:rPr kumimoji="1" lang="ko-KR" altLang="en-US" sz="1050" dirty="0"/>
              <a:t>에 초점을 맞추고 있다는 차이점만 존재</a:t>
            </a:r>
            <a:r>
              <a:rPr kumimoji="1" lang="en-US" altLang="ko-KR" sz="105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C7E5B-F8C4-D746-9ED8-4F5E360FAB86}"/>
              </a:ext>
            </a:extLst>
          </p:cNvPr>
          <p:cNvSpPr txBox="1"/>
          <p:nvPr/>
        </p:nvSpPr>
        <p:spPr>
          <a:xfrm>
            <a:off x="4898571" y="6335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9076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0C9C3-64CD-C34A-1322-B7DCCA00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27AF6D-B9A3-7F94-B509-991A96E0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7875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6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Ch.22-26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en-US" altLang="ko-KR" sz="10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</a:t>
            </a:r>
            <a:br>
              <a:rPr lang="en-US" altLang="ko-KR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lang="ko-KR" altLang="en-US" sz="5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네이티브 객체들</a:t>
            </a:r>
            <a:endParaRPr lang="ko-Kore-KR" altLang="en-US" sz="5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686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49FB-F3DB-D9E0-6EA4-9286083B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445A8-7235-D06A-4B67-2093D7BC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Object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AC2EE-90CA-3FFC-5980-C43895F56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Object() </a:t>
            </a:r>
            <a:r>
              <a:rPr kumimoji="1" lang="ko-Kore-KR" altLang="en-US" dirty="0"/>
              <a:t>생성자 함수는 객체를 생성한다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생성자 함수의 인수값에 따라 강제 형변환된 객체를 반환한다</a:t>
            </a:r>
            <a:r>
              <a:rPr kumimoji="1" lang="en-US" altLang="ko-Kore-KR" dirty="0"/>
              <a:t>. </a:t>
            </a:r>
            <a:r>
              <a:rPr kumimoji="1" lang="en-US" altLang="ko-KR" dirty="0"/>
              <a:t>(</a:t>
            </a:r>
            <a:r>
              <a:rPr kumimoji="1" lang="ko-Kore-KR" altLang="en-US" dirty="0"/>
              <a:t>인수값이 </a:t>
            </a:r>
            <a:r>
              <a:rPr kumimoji="1" lang="en-US" altLang="ko-Kore-KR" dirty="0"/>
              <a:t>null/undefined</a:t>
            </a:r>
            <a:r>
              <a:rPr kumimoji="1" lang="ko-Kore-KR" altLang="en-US" dirty="0"/>
              <a:t>이면 빈 객체</a:t>
            </a:r>
            <a:r>
              <a:rPr kumimoji="1" lang="en-US" altLang="ko-Kore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F7B1E-E046-A95A-8064-0F336849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897458"/>
            <a:ext cx="85248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7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0625A-3B24-93C1-CA9A-868CC0C40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61106-0A26-5149-EE5F-894A734C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Function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FDD05-9D7C-8322-6EAF-8493C4F6B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Javascript</a:t>
            </a:r>
            <a:r>
              <a:rPr kumimoji="1" lang="ko-Kore-KR" altLang="en-US" dirty="0"/>
              <a:t>의 모든 함수는 </a:t>
            </a:r>
            <a:r>
              <a:rPr kumimoji="1" lang="en-US" altLang="ko-Kore-KR" dirty="0"/>
              <a:t>Function </a:t>
            </a:r>
            <a:r>
              <a:rPr kumimoji="1" lang="ko-Kore-KR" altLang="en-US" dirty="0"/>
              <a:t>객체이며</a:t>
            </a:r>
            <a:r>
              <a:rPr kumimoji="1" lang="en-US" altLang="ko-Kore-KR" dirty="0"/>
              <a:t>, new </a:t>
            </a:r>
            <a:r>
              <a:rPr kumimoji="1" lang="ko-Kore-KR" altLang="en-US" dirty="0"/>
              <a:t>연산자를 통해 생성이 가능하다</a:t>
            </a:r>
            <a:r>
              <a:rPr kumimoji="1" lang="en-US" altLang="ko-Kore-KR" dirty="0"/>
              <a:t>. </a:t>
            </a:r>
          </a:p>
          <a:p>
            <a:r>
              <a:rPr kumimoji="1" lang="en-US" altLang="ko-Kore-KR" dirty="0"/>
              <a:t>Function </a:t>
            </a:r>
            <a:r>
              <a:rPr kumimoji="1" lang="ko-Kore-KR" altLang="en-US" dirty="0"/>
              <a:t>생성자함수를 사용하는 방식은 잘 쓰이지 않는다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643C42-4D9F-2A1B-2358-9889427A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335" y="3150494"/>
            <a:ext cx="6295330" cy="7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4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BD8D0-6E82-D8E6-60FA-113693B8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#3. Boolean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86E07-C5C6-B098-ED82-E65A8F380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원시타입 </a:t>
            </a:r>
            <a:r>
              <a:rPr kumimoji="1" lang="en-US" altLang="ko-Kore-KR" dirty="0" err="1"/>
              <a:t>boolean</a:t>
            </a:r>
            <a:r>
              <a:rPr kumimoji="1" lang="ko-Kore-KR" altLang="en-US" dirty="0"/>
              <a:t>을 위한 레퍼 객체로</a:t>
            </a:r>
            <a:r>
              <a:rPr kumimoji="1" lang="en-US" altLang="ko-Kore-KR" dirty="0"/>
              <a:t>, Boolean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생성자함수로 </a:t>
            </a:r>
            <a:r>
              <a:rPr kumimoji="1" lang="en-US" altLang="ko-KR" dirty="0"/>
              <a:t>Boolean </a:t>
            </a:r>
            <a:r>
              <a:rPr kumimoji="1" lang="ko-KR" altLang="en-US" dirty="0"/>
              <a:t>객체 생성 가능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Boolean</a:t>
            </a:r>
            <a:r>
              <a:rPr kumimoji="1" lang="ko-Kore-KR" altLang="en-US" dirty="0"/>
              <a:t>객체는 </a:t>
            </a:r>
            <a:r>
              <a:rPr kumimoji="1" lang="en-US" altLang="ko-Kore-KR" dirty="0"/>
              <a:t>true/false</a:t>
            </a:r>
            <a:r>
              <a:rPr kumimoji="1" lang="ko-Kore-KR" altLang="en-US" dirty="0"/>
              <a:t>를 포함하고 있는 객체로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원시타입 </a:t>
            </a:r>
            <a:r>
              <a:rPr kumimoji="1" lang="en-US" altLang="ko-Kore-KR" dirty="0" err="1"/>
              <a:t>boolean</a:t>
            </a:r>
            <a:r>
              <a:rPr kumimoji="1" lang="ko-Kore-KR" altLang="en-US" dirty="0"/>
              <a:t>과의 혼동에 주의하쟈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4560C-C55B-CC46-37DD-F36495FC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354" y="2716871"/>
            <a:ext cx="5271292" cy="315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5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BF398-34F4-DB9C-1799-EA46A517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#4. Number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7E42B-FD04-5DDF-F5D7-45E24790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원시타입 </a:t>
            </a:r>
            <a:r>
              <a:rPr kumimoji="1" lang="en-US" altLang="ko-Kore-KR" dirty="0"/>
              <a:t>number</a:t>
            </a:r>
            <a:r>
              <a:rPr kumimoji="1" lang="ko-Kore-KR" altLang="en-US" dirty="0"/>
              <a:t>를 위한 레퍼 객체이다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Number() </a:t>
            </a:r>
            <a:r>
              <a:rPr kumimoji="1" lang="ko-Kore-KR" altLang="en-US" dirty="0"/>
              <a:t>생성자함수로 </a:t>
            </a:r>
            <a:r>
              <a:rPr kumimoji="1" lang="en-US" altLang="ko-Kore-KR" dirty="0"/>
              <a:t>Number </a:t>
            </a:r>
            <a:r>
              <a:rPr kumimoji="1" lang="ko-Kore-KR" altLang="en-US" dirty="0"/>
              <a:t>객체 생성 가능</a:t>
            </a:r>
            <a:r>
              <a:rPr kumimoji="1" lang="en-US" altLang="ko-Kore-KR" dirty="0"/>
              <a:t>.</a:t>
            </a:r>
            <a:br>
              <a:rPr kumimoji="1" lang="en-US" altLang="ko-Kore-KR" dirty="0"/>
            </a:br>
            <a:r>
              <a:rPr kumimoji="1" lang="ko-Kore-KR" altLang="en-US" dirty="0"/>
              <a:t>이때 인자가 숫자로 변환될 수 없다면 </a:t>
            </a:r>
            <a:r>
              <a:rPr kumimoji="1" lang="en-US" altLang="ko-Kore-KR" dirty="0" err="1"/>
              <a:t>NaN</a:t>
            </a:r>
            <a:r>
              <a:rPr kumimoji="1" lang="ko-Kore-KR" altLang="en-US" dirty="0"/>
              <a:t>을 반환하고</a:t>
            </a:r>
            <a:r>
              <a:rPr kumimoji="1" lang="en-US" altLang="ko-Kore-KR" dirty="0"/>
              <a:t>, new</a:t>
            </a:r>
            <a:r>
              <a:rPr kumimoji="1" lang="ko-Kore-KR" altLang="en-US" dirty="0"/>
              <a:t>를 붙이지 않아 </a:t>
            </a:r>
            <a:r>
              <a:rPr kumimoji="1" lang="en-US" altLang="ko-Kore-KR" dirty="0"/>
              <a:t>N</a:t>
            </a:r>
            <a:r>
              <a:rPr kumimoji="1" lang="en-US" altLang="ko-KR" dirty="0"/>
              <a:t>umber()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생성자로 사용하지 않으면 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Number</a:t>
            </a:r>
            <a:r>
              <a:rPr kumimoji="1" lang="ko-Kore-KR" altLang="en-US" dirty="0"/>
              <a:t>객체가 아닌 원시타입 숫자를 반환한다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C50A9F-8490-EAD5-E695-42CA91F0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29" y="3429000"/>
            <a:ext cx="4443141" cy="29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25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D043C-2095-09E9-9B08-62561275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#4. </a:t>
            </a:r>
            <a:r>
              <a:rPr kumimoji="1" lang="en-US" altLang="ko-Kore-KR" dirty="0" err="1"/>
              <a:t>Number_Number</a:t>
            </a:r>
            <a:r>
              <a:rPr kumimoji="1" lang="en-US" altLang="ko-Kore-KR" dirty="0"/>
              <a:t> Property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DEBAEF-B1A8-CB01-BA0F-FAFA10AF8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Number </a:t>
            </a:r>
            <a:r>
              <a:rPr kumimoji="1" lang="ko-Kore-KR" altLang="en-US" dirty="0"/>
              <a:t>객체를 생성할 필요 없이 </a:t>
            </a:r>
            <a:r>
              <a:rPr kumimoji="1" lang="en-US" altLang="ko-Kore-KR" dirty="0" err="1"/>
              <a:t>Number.propertyName</a:t>
            </a:r>
            <a:r>
              <a:rPr kumimoji="1" lang="ko-Kore-KR" altLang="en-US" dirty="0"/>
              <a:t>의 형태로 사용한다</a:t>
            </a:r>
            <a:r>
              <a:rPr kumimoji="1" lang="en-US" altLang="ko-Kore-KR" dirty="0"/>
              <a:t>. </a:t>
            </a:r>
          </a:p>
          <a:p>
            <a:pPr lvl="1"/>
            <a:r>
              <a:rPr kumimoji="1" lang="en-US" altLang="ko-Kore-KR" sz="1800" dirty="0" err="1"/>
              <a:t>Number.EPSILON</a:t>
            </a:r>
            <a:r>
              <a:rPr kumimoji="1" lang="en-US" altLang="ko-Kore-KR" sz="1800" dirty="0"/>
              <a:t> </a:t>
            </a:r>
            <a:r>
              <a:rPr kumimoji="1" lang="en-US" altLang="ko-KR" sz="1800" dirty="0"/>
              <a:t>: JS</a:t>
            </a:r>
            <a:r>
              <a:rPr kumimoji="1" lang="ko-KR" altLang="en-US" sz="1800" dirty="0"/>
              <a:t>에서 표현 가능한 수 있는 가장 작은 수</a:t>
            </a:r>
            <a:endParaRPr kumimoji="1" lang="en-US" altLang="ko-Kore-KR" sz="1800" dirty="0"/>
          </a:p>
          <a:p>
            <a:pPr lvl="1"/>
            <a:r>
              <a:rPr kumimoji="1" lang="en-US" altLang="ko-Kore-KR" sz="1800" dirty="0" err="1"/>
              <a:t>Number.MAX_VALUE</a:t>
            </a:r>
            <a:r>
              <a:rPr kumimoji="1" lang="en-US" altLang="ko-Kore-KR" sz="1800" dirty="0"/>
              <a:t> </a:t>
            </a:r>
            <a:r>
              <a:rPr kumimoji="1" lang="en-US" altLang="ko-KR" sz="1800" dirty="0"/>
              <a:t>: JS</a:t>
            </a:r>
            <a:r>
              <a:rPr kumimoji="1" lang="ko-KR" altLang="en-US" sz="1800" dirty="0"/>
              <a:t>에서 사용 가능한 가장 큰 수</a:t>
            </a:r>
            <a:endParaRPr kumimoji="1" lang="en-US" altLang="ko-Kore-KR" sz="1800" dirty="0"/>
          </a:p>
          <a:p>
            <a:pPr lvl="1"/>
            <a:r>
              <a:rPr kumimoji="1" lang="en-US" altLang="ko-Kore-KR" sz="1800" dirty="0" err="1"/>
              <a:t>Number.MIN_VALUE</a:t>
            </a:r>
            <a:r>
              <a:rPr kumimoji="1" lang="en-US" altLang="ko-Kore-KR" sz="1800" dirty="0"/>
              <a:t>   </a:t>
            </a:r>
            <a:r>
              <a:rPr kumimoji="1" lang="en-US" altLang="ko-KR" sz="1800" dirty="0"/>
              <a:t>: JS</a:t>
            </a:r>
            <a:r>
              <a:rPr kumimoji="1" lang="ko-KR" altLang="en-US" sz="1800" dirty="0"/>
              <a:t>에서 사용 가능한 가장 작은 수</a:t>
            </a:r>
            <a:endParaRPr kumimoji="1" lang="en-US" altLang="ko-Kore-KR" sz="1800" dirty="0"/>
          </a:p>
          <a:p>
            <a:pPr lvl="1"/>
            <a:r>
              <a:rPr kumimoji="1" lang="en-US" altLang="ko-Kore-KR" sz="1800" dirty="0" err="1"/>
              <a:t>Number.POSITIVE_INFINITY</a:t>
            </a:r>
            <a:r>
              <a:rPr kumimoji="1" lang="en-US" altLang="ko-Kore-KR" sz="1800" dirty="0"/>
              <a:t> </a:t>
            </a:r>
            <a:r>
              <a:rPr kumimoji="1" lang="en-US" altLang="ko-KR" sz="1800" dirty="0"/>
              <a:t>: </a:t>
            </a:r>
            <a:r>
              <a:rPr kumimoji="1" lang="ko-KR" altLang="en-US" sz="1800" dirty="0"/>
              <a:t>양의 무한대 반환</a:t>
            </a:r>
            <a:endParaRPr kumimoji="1" lang="en-US" altLang="ko-Kore-KR" sz="1800" dirty="0"/>
          </a:p>
          <a:p>
            <a:pPr lvl="1"/>
            <a:r>
              <a:rPr kumimoji="1" lang="en-US" altLang="ko-Kore-KR" sz="1800" dirty="0" err="1"/>
              <a:t>Number.NEGATIVE_INFINITY</a:t>
            </a:r>
            <a:r>
              <a:rPr kumimoji="1" lang="en-US" altLang="ko-Kore-KR" sz="1800" dirty="0"/>
              <a:t> </a:t>
            </a:r>
            <a:r>
              <a:rPr kumimoji="1" lang="en-US" altLang="ko-KR" sz="1800" dirty="0"/>
              <a:t>: </a:t>
            </a:r>
            <a:r>
              <a:rPr kumimoji="1" lang="ko-KR" altLang="en-US" sz="1800" dirty="0"/>
              <a:t>음의 무한대 반환</a:t>
            </a:r>
            <a:endParaRPr kumimoji="1" lang="en-US" altLang="ko-Kore-KR" sz="1800" dirty="0"/>
          </a:p>
          <a:p>
            <a:pPr lvl="1"/>
            <a:r>
              <a:rPr kumimoji="1" lang="en-US" altLang="ko-Kore-KR" sz="1800" dirty="0" err="1"/>
              <a:t>Number.NaN</a:t>
            </a:r>
            <a:r>
              <a:rPr kumimoji="1" lang="en-US" altLang="ko-Kore-KR" sz="1800" dirty="0"/>
              <a:t> </a:t>
            </a:r>
            <a:r>
              <a:rPr kumimoji="1" lang="en-US" altLang="ko-KR" sz="1800" dirty="0"/>
              <a:t>: </a:t>
            </a:r>
            <a:r>
              <a:rPr kumimoji="1" lang="en-US" altLang="ko-KR" sz="1800" dirty="0" err="1"/>
              <a:t>NaN</a:t>
            </a:r>
            <a:r>
              <a:rPr kumimoji="1" lang="ko-KR" altLang="en-US" sz="1800" dirty="0"/>
              <a:t>을 나타내는 </a:t>
            </a:r>
            <a:r>
              <a:rPr kumimoji="1" lang="ko-KR" altLang="en-US" sz="1800" dirty="0" err="1"/>
              <a:t>숫자값으로</a:t>
            </a:r>
            <a:r>
              <a:rPr kumimoji="1" lang="en-US" altLang="ko-KR" sz="1800" dirty="0"/>
              <a:t>, </a:t>
            </a:r>
            <a:r>
              <a:rPr kumimoji="1" lang="en-US" altLang="ko-KR" sz="1800" dirty="0" err="1"/>
              <a:t>window.NaN</a:t>
            </a:r>
            <a:r>
              <a:rPr kumimoji="1" lang="ko-KR" altLang="en-US" sz="1800" dirty="0"/>
              <a:t>프로퍼티와 같다</a:t>
            </a:r>
            <a:endParaRPr kumimoji="1" lang="en-US" altLang="ko-Kore-KR" sz="1800" dirty="0"/>
          </a:p>
        </p:txBody>
      </p:sp>
    </p:spTree>
    <p:extLst>
      <p:ext uri="{BB962C8B-B14F-4D97-AF65-F5344CB8AC3E}">
        <p14:creationId xmlns:p14="http://schemas.microsoft.com/office/powerpoint/2010/main" val="679647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CC770-AF3C-B179-8D76-FD4EFDE7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4. </a:t>
            </a:r>
            <a:r>
              <a:rPr kumimoji="1" lang="en-US" altLang="ko-KR" dirty="0" err="1"/>
              <a:t>Number_Number</a:t>
            </a:r>
            <a:r>
              <a:rPr kumimoji="1" lang="en-US" altLang="ko-KR" dirty="0"/>
              <a:t> Method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A83A23-DB96-712D-F7C0-77E52E323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5280"/>
            <a:ext cx="11353800" cy="4962788"/>
          </a:xfrm>
        </p:spPr>
        <p:txBody>
          <a:bodyPr>
            <a:normAutofit/>
          </a:bodyPr>
          <a:lstStyle/>
          <a:p>
            <a:r>
              <a:rPr kumimoji="1" lang="en-US" altLang="ko-Kore-KR" sz="1800" b="1" dirty="0" err="1"/>
              <a:t>Number.isFinite</a:t>
            </a:r>
            <a:r>
              <a:rPr kumimoji="1" lang="en-US" altLang="ko-Kore-KR" sz="1800" b="1" dirty="0"/>
              <a:t>(</a:t>
            </a:r>
            <a:r>
              <a:rPr kumimoji="1" lang="en-US" altLang="ko-Kore-KR" sz="1800" b="1" dirty="0" err="1"/>
              <a:t>testValue</a:t>
            </a:r>
            <a:r>
              <a:rPr kumimoji="1" lang="en-US" altLang="ko-Kore-KR" sz="1800" b="1" dirty="0"/>
              <a:t>: number) =&gt; </a:t>
            </a:r>
            <a:r>
              <a:rPr kumimoji="1" lang="en-US" altLang="ko-Kore-KR" sz="1800" b="1" dirty="0" err="1"/>
              <a:t>boolean</a:t>
            </a:r>
            <a:endParaRPr kumimoji="1" lang="en-US" altLang="ko-Kore-KR" sz="1800" b="1" dirty="0"/>
          </a:p>
          <a:p>
            <a:pPr marL="457200" lvl="1" indent="0">
              <a:buNone/>
            </a:pPr>
            <a:r>
              <a:rPr kumimoji="1" lang="en-US" altLang="ko-Kore-KR" sz="1400" dirty="0"/>
              <a:t>:</a:t>
            </a:r>
            <a:r>
              <a:rPr kumimoji="1" lang="ko-Kore-KR" altLang="en-US" sz="1400" dirty="0"/>
              <a:t> 주어진 값이 정상적인 유한수인지 판별하는 메소드</a:t>
            </a:r>
            <a:r>
              <a:rPr kumimoji="1" lang="en-US" altLang="ko-Kore-KR" sz="1400" dirty="0"/>
              <a:t>. </a:t>
            </a:r>
            <a:r>
              <a:rPr kumimoji="1" lang="ko-Kore-KR" altLang="en-US" sz="1400" dirty="0"/>
              <a:t>전역함수 </a:t>
            </a:r>
            <a:r>
              <a:rPr kumimoji="1" lang="en-US" altLang="ko-Kore-KR" sz="1400" dirty="0" err="1"/>
              <a:t>isFinite</a:t>
            </a:r>
            <a:r>
              <a:rPr kumimoji="1" lang="en-US" altLang="ko-Kore-KR" sz="1400" dirty="0"/>
              <a:t>()</a:t>
            </a:r>
            <a:r>
              <a:rPr kumimoji="1" lang="ko-Kore-KR" altLang="en-US" sz="1400" dirty="0"/>
              <a:t>는 인수를 숫자로 변환하여 검사하는 반면 </a:t>
            </a:r>
            <a:r>
              <a:rPr kumimoji="1" lang="en-US" altLang="ko-Kore-KR" sz="1400" dirty="0" err="1"/>
              <a:t>Number.isFinite</a:t>
            </a:r>
            <a:r>
              <a:rPr kumimoji="1" lang="en-US" altLang="ko-Kore-KR" sz="1400" dirty="0"/>
              <a:t>()</a:t>
            </a:r>
            <a:r>
              <a:rPr kumimoji="1" lang="ko-Kore-KR" altLang="en-US" sz="1400" dirty="0"/>
              <a:t>는 인수를 변환하지 않기에 숫자가 아닌 인수가 주어지면 항상 </a:t>
            </a:r>
            <a:r>
              <a:rPr kumimoji="1" lang="en-US" altLang="ko-Kore-KR" sz="1400" dirty="0"/>
              <a:t>false</a:t>
            </a:r>
            <a:r>
              <a:rPr kumimoji="1" lang="ko-Kore-KR" altLang="en-US" sz="1400" dirty="0"/>
              <a:t>를 반환</a:t>
            </a:r>
            <a:r>
              <a:rPr kumimoji="1" lang="en-US" altLang="ko-Kore-KR" sz="1400" dirty="0"/>
              <a:t>.</a:t>
            </a:r>
          </a:p>
          <a:p>
            <a:r>
              <a:rPr kumimoji="1" lang="en-US" altLang="ko-Kore-KR" sz="1800" b="1" dirty="0" err="1"/>
              <a:t>Number.isInteger</a:t>
            </a:r>
            <a:r>
              <a:rPr kumimoji="1" lang="en-US" altLang="ko-Kore-KR" sz="1800" b="1" dirty="0"/>
              <a:t>(</a:t>
            </a:r>
            <a:r>
              <a:rPr kumimoji="1" lang="en-US" altLang="ko-Kore-KR" sz="1800" b="1" dirty="0" err="1"/>
              <a:t>testValue</a:t>
            </a:r>
            <a:r>
              <a:rPr kumimoji="1" lang="en-US" altLang="ko-Kore-KR" sz="1800" b="1" dirty="0"/>
              <a:t>: number) =&gt; </a:t>
            </a:r>
            <a:r>
              <a:rPr kumimoji="1" lang="en-US" altLang="ko-Kore-KR" sz="1800" b="1" dirty="0" err="1"/>
              <a:t>boolean</a:t>
            </a:r>
            <a:endParaRPr kumimoji="1" lang="en-US" altLang="ko-Kore-KR" sz="1800" b="1" dirty="0"/>
          </a:p>
          <a:p>
            <a:pPr marL="457200" lvl="1" indent="0">
              <a:buNone/>
            </a:pPr>
            <a:r>
              <a:rPr kumimoji="1" lang="en-US" altLang="ko-Kore-KR" sz="1400" dirty="0"/>
              <a:t>: </a:t>
            </a:r>
            <a:r>
              <a:rPr kumimoji="1" lang="ko-Kore-KR" altLang="en-US" sz="1400" dirty="0"/>
              <a:t>주어진 값이 정수인지 판별하는 메소드</a:t>
            </a:r>
            <a:r>
              <a:rPr kumimoji="1" lang="en-US" altLang="ko-Kore-KR" sz="1400" dirty="0"/>
              <a:t>.</a:t>
            </a:r>
            <a:r>
              <a:rPr kumimoji="1" lang="ko-Kore-KR" altLang="en-US" sz="1400" dirty="0"/>
              <a:t> 검사 전에 인수를 숫자로 변환하지 않는다</a:t>
            </a:r>
            <a:r>
              <a:rPr kumimoji="1" lang="en-US" altLang="ko-Kore-KR" sz="1400" dirty="0"/>
              <a:t>. </a:t>
            </a:r>
          </a:p>
          <a:p>
            <a:r>
              <a:rPr kumimoji="1" lang="en-US" altLang="ko-Kore-KR" sz="1800" b="1" dirty="0" err="1"/>
              <a:t>Number.isNaN</a:t>
            </a:r>
            <a:r>
              <a:rPr kumimoji="1" lang="en-US" altLang="ko-KR" sz="1800" b="1" dirty="0"/>
              <a:t>(</a:t>
            </a:r>
            <a:r>
              <a:rPr kumimoji="1" lang="en-US" altLang="ko-KR" sz="1800" b="1" dirty="0" err="1"/>
              <a:t>testValue</a:t>
            </a:r>
            <a:r>
              <a:rPr kumimoji="1" lang="en-US" altLang="ko-KR" sz="1800" b="1" dirty="0"/>
              <a:t>: number) =&gt; </a:t>
            </a:r>
            <a:r>
              <a:rPr kumimoji="1" lang="en-US" altLang="ko-KR" sz="1800" b="1" dirty="0" err="1"/>
              <a:t>boolean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en-US" altLang="ko-Kore-KR" sz="1400" dirty="0"/>
              <a:t>: </a:t>
            </a:r>
            <a:r>
              <a:rPr kumimoji="1" lang="ko-Kore-KR" altLang="en-US" sz="1400" dirty="0"/>
              <a:t>주어진 값이 </a:t>
            </a:r>
            <a:r>
              <a:rPr kumimoji="1" lang="en-US" altLang="ko-Kore-KR" sz="1400" dirty="0" err="1"/>
              <a:t>NaN</a:t>
            </a:r>
            <a:r>
              <a:rPr kumimoji="1" lang="ko-Kore-KR" altLang="en-US" sz="1400" dirty="0"/>
              <a:t>인지를 판별하는 메소드</a:t>
            </a:r>
            <a:r>
              <a:rPr kumimoji="1" lang="en-US" altLang="ko-Kore-KR" sz="1400" dirty="0"/>
              <a:t>. </a:t>
            </a:r>
            <a:r>
              <a:rPr kumimoji="1" lang="ko-Kore-KR" altLang="en-US" sz="1400" dirty="0"/>
              <a:t>검사 전에 인수를 숫자로 변환하지 않는다</a:t>
            </a:r>
            <a:r>
              <a:rPr kumimoji="1" lang="en-US" altLang="ko-Kore-KR" sz="1400" dirty="0"/>
              <a:t>. </a:t>
            </a:r>
          </a:p>
          <a:p>
            <a:r>
              <a:rPr kumimoji="1" lang="en-US" altLang="ko-KR" sz="1800" b="1" dirty="0" err="1"/>
              <a:t>Number.prototype.toExponential</a:t>
            </a:r>
            <a:r>
              <a:rPr kumimoji="1" lang="en-US" altLang="ko-KR" sz="1800" b="1" dirty="0"/>
              <a:t>(</a:t>
            </a:r>
            <a:r>
              <a:rPr kumimoji="1" lang="en-US" altLang="ko-KR" sz="1800" b="1" dirty="0" err="1"/>
              <a:t>fractionDigits</a:t>
            </a:r>
            <a:r>
              <a:rPr kumimoji="1" lang="en-US" altLang="ko-KR" sz="1800" b="1" dirty="0"/>
              <a:t>: number) =&gt; string</a:t>
            </a:r>
          </a:p>
          <a:p>
            <a:pPr marL="457200" lvl="1" indent="0">
              <a:buNone/>
            </a:pPr>
            <a:r>
              <a:rPr kumimoji="1" lang="en-US" altLang="ko-KR" sz="1400" dirty="0"/>
              <a:t>: </a:t>
            </a:r>
            <a:r>
              <a:rPr kumimoji="1" lang="ko-KR" altLang="en-US" sz="1400" dirty="0"/>
              <a:t>주어진 값을 지수 표기법으로 변환하여 문자열로 반환하는 메소드</a:t>
            </a:r>
            <a:r>
              <a:rPr kumimoji="1" lang="en-US" altLang="ko-KR" sz="1400" dirty="0"/>
              <a:t>. </a:t>
            </a:r>
            <a:endParaRPr kumimoji="1" lang="en-US" altLang="ko-KR" sz="1800" dirty="0"/>
          </a:p>
          <a:p>
            <a:r>
              <a:rPr kumimoji="1" lang="en-US" altLang="ko-Kore-KR" sz="1800" b="1" dirty="0" err="1"/>
              <a:t>Number.prototype.toFixed</a:t>
            </a:r>
            <a:r>
              <a:rPr kumimoji="1" lang="en-US" altLang="ko-Kore-KR" sz="1800" b="1" dirty="0"/>
              <a:t>(</a:t>
            </a:r>
            <a:r>
              <a:rPr kumimoji="1" lang="en-US" altLang="ko-Kore-KR" sz="1800" b="1" dirty="0" err="1"/>
              <a:t>fractionDigits</a:t>
            </a:r>
            <a:r>
              <a:rPr kumimoji="1" lang="en-US" altLang="ko-Kore-KR" sz="1800" b="1" dirty="0"/>
              <a:t>: number) =&gt; string</a:t>
            </a:r>
          </a:p>
          <a:p>
            <a:pPr marL="457200" lvl="1" indent="0">
              <a:buNone/>
            </a:pPr>
            <a:r>
              <a:rPr kumimoji="1" lang="en-US" altLang="ko-Kore-KR" sz="1400" dirty="0"/>
              <a:t>: </a:t>
            </a:r>
            <a:r>
              <a:rPr kumimoji="1" lang="ko-Kore-KR" altLang="en-US" sz="1400" dirty="0"/>
              <a:t>주어진 값의 소숫점자리를 반올림하여 문자열로 반환하는 메소드</a:t>
            </a:r>
            <a:r>
              <a:rPr kumimoji="1" lang="en-US" altLang="ko-Kore-KR" sz="1400" dirty="0"/>
              <a:t>. </a:t>
            </a:r>
          </a:p>
          <a:p>
            <a:r>
              <a:rPr kumimoji="1" lang="en-US" altLang="ko-Kore-KR" sz="1800" b="1" dirty="0" err="1"/>
              <a:t>Number.prototype.toString</a:t>
            </a:r>
            <a:r>
              <a:rPr kumimoji="1" lang="en-US" altLang="ko-Kore-KR" sz="1800" b="1" dirty="0"/>
              <a:t>(radix: number) =&gt; string</a:t>
            </a:r>
          </a:p>
          <a:p>
            <a:pPr marL="457200" lvl="1" indent="0">
              <a:buNone/>
            </a:pPr>
            <a:r>
              <a:rPr kumimoji="1" lang="en-US" altLang="ko-Kore-KR" sz="1400" dirty="0"/>
              <a:t>: </a:t>
            </a:r>
            <a:r>
              <a:rPr kumimoji="1" lang="ko-Kore-KR" altLang="en-US" sz="1400" dirty="0"/>
              <a:t>주어진 진법에 맞게 숫자를 문자열로 변환하여 반환하는 메소드</a:t>
            </a:r>
            <a:r>
              <a:rPr kumimoji="1" lang="en-US" altLang="ko-Kore-KR" sz="1400" dirty="0"/>
              <a:t>. </a:t>
            </a:r>
          </a:p>
          <a:p>
            <a:endParaRPr kumimoji="1" lang="en-US" altLang="ko-Kore-KR" sz="1800" dirty="0"/>
          </a:p>
          <a:p>
            <a:endParaRPr kumimoji="1" lang="en-US" altLang="ko-Kore-KR" sz="1800" dirty="0"/>
          </a:p>
          <a:p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19002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2BAB4-83FE-3EEE-FF00-2A4DB160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#5. Math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6F7FD-4073-B927-3119-D6A21B893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수학 상수와 함수를 위한 프로퍼티와 메소드를 제공하는 빌트인 객체</a:t>
                </a:r>
                <a:r>
                  <a:rPr kumimoji="1" lang="en-US" altLang="ko-Kore-KR" dirty="0"/>
                  <a:t>. </a:t>
                </a:r>
              </a:p>
              <a:p>
                <a:r>
                  <a:rPr kumimoji="1" lang="en-US" altLang="ko-Kore-KR" dirty="0"/>
                  <a:t>Math </a:t>
                </a:r>
                <a:r>
                  <a:rPr kumimoji="1" lang="ko-Kore-KR" altLang="en-US" dirty="0"/>
                  <a:t>객체는 생성자 함수가 아니므로 정적 프로퍼티와 메소드만을 제공한다</a:t>
                </a:r>
                <a:r>
                  <a:rPr kumimoji="1" lang="en-US" altLang="ko-Kore-KR" dirty="0"/>
                  <a:t>. </a:t>
                </a:r>
              </a:p>
              <a:p>
                <a:r>
                  <a:rPr kumimoji="1" lang="en-US" altLang="ko-Kore-KR" b="1" dirty="0"/>
                  <a:t>Math Property</a:t>
                </a:r>
                <a:endParaRPr kumimoji="1" lang="en-US" altLang="ko-KR" b="1" dirty="0"/>
              </a:p>
              <a:p>
                <a:pPr lvl="1"/>
                <a:r>
                  <a:rPr kumimoji="1" lang="en-US" altLang="ko-KR" dirty="0" err="1"/>
                  <a:t>Math.PI</a:t>
                </a:r>
                <a:r>
                  <a:rPr kumimoji="1" lang="en-US" altLang="ko-KR" dirty="0"/>
                  <a:t> : </a:t>
                </a:r>
                <a:r>
                  <a:rPr kumimoji="1" lang="ko-KR" altLang="en-US" dirty="0"/>
                  <a:t>원주율을 값으로 갖는 속성</a:t>
                </a:r>
                <a:endParaRPr kumimoji="1" lang="en-US" altLang="ko-KR" dirty="0"/>
              </a:p>
              <a:p>
                <a:pPr lvl="1"/>
                <a:r>
                  <a:rPr kumimoji="1" lang="en-US" altLang="ko-Kore-KR" dirty="0" err="1"/>
                  <a:t>Math.E</a:t>
                </a:r>
                <a:r>
                  <a:rPr kumimoji="1" lang="en-US" altLang="ko-Kore-KR" dirty="0"/>
                  <a:t> :</a:t>
                </a:r>
                <a:r>
                  <a:rPr kumimoji="1" lang="ko-Kore-KR" altLang="en-US" dirty="0"/>
                  <a:t> 자연상수 </a:t>
                </a:r>
                <a:r>
                  <a:rPr kumimoji="1" lang="en-US" altLang="ko-Kore-KR" dirty="0"/>
                  <a:t>e</a:t>
                </a:r>
                <a:r>
                  <a:rPr kumimoji="1" lang="ko-Kore-KR" altLang="en-US" dirty="0"/>
                  <a:t>를 값으로 갖는 속성</a:t>
                </a:r>
                <a:endParaRPr kumimoji="1" lang="en-US" altLang="ko-Kore-KR" dirty="0"/>
              </a:p>
              <a:p>
                <a:pPr lvl="1"/>
                <a:r>
                  <a:rPr kumimoji="1" lang="en-US" altLang="ko-Kore-KR" dirty="0"/>
                  <a:t>Math.LN2 : log2</a:t>
                </a:r>
                <a:r>
                  <a:rPr kumimoji="1" lang="ko-Kore-KR" altLang="en-US" dirty="0"/>
                  <a:t>를 값으로 갖는 속성</a:t>
                </a:r>
                <a:endParaRPr kumimoji="1" lang="en-US" altLang="ko-Kore-KR" dirty="0"/>
              </a:p>
              <a:p>
                <a:pPr lvl="1"/>
                <a:r>
                  <a:rPr kumimoji="1" lang="en-US" altLang="ko-Kore-KR" dirty="0"/>
                  <a:t>Math.SQRT2 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kumimoji="1" lang="ko-Kore-KR" altLang="en-US" dirty="0"/>
                  <a:t>를 값으로 갖는 속성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6F7FD-4073-B927-3119-D6A21B89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451C0AD-EF51-1042-47EE-0B92E0B1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42" y="4611989"/>
            <a:ext cx="5766575" cy="12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9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0A819-2C61-72DB-EC46-1E524AC3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#5. </a:t>
            </a:r>
            <a:r>
              <a:rPr kumimoji="1" lang="en-US" altLang="ko-Kore-KR" dirty="0" err="1"/>
              <a:t>Math_Math</a:t>
            </a:r>
            <a:r>
              <a:rPr kumimoji="1" lang="en-US" altLang="ko-Kore-KR" dirty="0"/>
              <a:t> Method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F3014D-1201-03E7-AE13-5F05E14580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6" y="1605280"/>
                <a:ext cx="11353800" cy="4571683"/>
              </a:xfrm>
            </p:spPr>
            <p:txBody>
              <a:bodyPr>
                <a:normAutofit/>
              </a:bodyPr>
              <a:lstStyle/>
              <a:p>
                <a:r>
                  <a:rPr lang="en-US" altLang="ko-Kore-KR" sz="1800" dirty="0"/>
                  <a:t>Math</a:t>
                </a:r>
                <a:r>
                  <a:rPr lang="en-US" altLang="ko-Kore-KR" sz="1800" dirty="0" err="1"/>
                  <a:t>.</a:t>
                </a:r>
                <a:r>
                  <a:rPr lang="en-US" altLang="ko-Kore-KR" sz="1800" dirty="0" err="1">
                    <a:effectLst/>
                  </a:rPr>
                  <a:t>abs</a:t>
                </a:r>
                <a:r>
                  <a:rPr lang="en-US" altLang="ko-Kore-KR" sz="1800" dirty="0">
                    <a:effectLst/>
                  </a:rPr>
                  <a:t>(x) =&gt; number : </a:t>
                </a:r>
                <a:r>
                  <a:rPr lang="ko-Kore-KR" altLang="en-US" sz="1800" dirty="0">
                    <a:effectLst/>
                  </a:rPr>
                  <a:t>주어진 값의 </a:t>
                </a:r>
                <a:r>
                  <a:rPr lang="ko-KR" altLang="en-US" sz="1800" dirty="0">
                    <a:effectLst/>
                  </a:rPr>
                  <a:t>절댓값</a:t>
                </a:r>
                <a:r>
                  <a:rPr lang="en-US" altLang="ko-KR" sz="1800" dirty="0">
                    <a:effectLst/>
                  </a:rPr>
                  <a:t>(|</a:t>
                </a:r>
                <a:r>
                  <a:rPr lang="en-US" altLang="ko-Kore-KR" sz="1800" dirty="0">
                    <a:effectLst/>
                  </a:rPr>
                  <a:t>x|)</a:t>
                </a:r>
                <a:r>
                  <a:rPr lang="ko-KR" altLang="en-US" sz="1800" dirty="0">
                    <a:effectLst/>
                  </a:rPr>
                  <a:t>을 반</a:t>
                </a:r>
                <a:r>
                  <a:rPr lang="ko-KR" altLang="en-US" sz="1800" dirty="0"/>
                  <a:t>환</a:t>
                </a:r>
                <a:r>
                  <a:rPr lang="en-US" altLang="ko-KR" sz="1800" dirty="0"/>
                  <a:t>.</a:t>
                </a:r>
                <a:endParaRPr lang="en-US" altLang="ko-Kore-KR" sz="1800" dirty="0">
                  <a:effectLst/>
                </a:endParaRPr>
              </a:p>
              <a:p>
                <a:r>
                  <a:rPr lang="en-US" altLang="ko-Kore-KR" sz="1800" dirty="0" err="1"/>
                  <a:t>Math.</a:t>
                </a:r>
                <a:r>
                  <a:rPr lang="en-US" altLang="ko-Kore-KR" sz="1800" b="0" dirty="0" err="1">
                    <a:effectLst/>
                  </a:rPr>
                  <a:t>ceil</a:t>
                </a:r>
                <a:r>
                  <a:rPr lang="en-US" altLang="ko-Kore-KR" sz="1800" b="0" dirty="0">
                    <a:effectLst/>
                  </a:rPr>
                  <a:t>(x) =&gt; number </a:t>
                </a:r>
                <a:r>
                  <a:rPr lang="en-US" altLang="ko-Kore-KR" sz="1800" dirty="0">
                    <a:effectLst/>
                  </a:rPr>
                  <a:t>: </a:t>
                </a:r>
                <a:r>
                  <a:rPr lang="ko-KR" altLang="en-US" sz="1800" dirty="0">
                    <a:effectLst/>
                  </a:rPr>
                  <a:t>주어진 값보다 큰 가장 작은 정수</a:t>
                </a:r>
                <a:r>
                  <a:rPr lang="en-US" altLang="ko-KR" sz="1800" dirty="0">
                    <a:effectLst/>
                  </a:rPr>
                  <a:t>(</a:t>
                </a:r>
                <a:r>
                  <a:rPr lang="ko-KR" altLang="en-US" sz="1800" dirty="0">
                    <a:effectLst/>
                  </a:rPr>
                  <a:t>올림</a:t>
                </a:r>
                <a:r>
                  <a:rPr lang="en-US" altLang="ko-KR" sz="1800" dirty="0">
                    <a:effectLst/>
                  </a:rPr>
                  <a:t>, </a:t>
                </a:r>
                <a:r>
                  <a:rPr lang="ko-KR" altLang="en-US" sz="1800" dirty="0">
                    <a:effectLst/>
                  </a:rPr>
                  <a:t>⌈</a:t>
                </a:r>
                <a:r>
                  <a:rPr lang="en-US" altLang="ko-Kore-KR" sz="1800" dirty="0">
                    <a:effectLst/>
                  </a:rPr>
                  <a:t>x⌉)</a:t>
                </a:r>
                <a:r>
                  <a:rPr lang="ko-KR" altLang="en-US" sz="1800" dirty="0" err="1">
                    <a:effectLst/>
                  </a:rPr>
                  <a:t>를</a:t>
                </a:r>
                <a:r>
                  <a:rPr lang="ko-KR" altLang="en-US" sz="1800" dirty="0">
                    <a:effectLst/>
                  </a:rPr>
                  <a:t> 반환</a:t>
                </a:r>
                <a:endParaRPr lang="en-US" altLang="ko-KR" sz="1800" dirty="0">
                  <a:effectLst/>
                </a:endParaRPr>
              </a:p>
              <a:p>
                <a:r>
                  <a:rPr lang="en-US" altLang="ko-Kore-KR" sz="1800" dirty="0" err="1"/>
                  <a:t>Math.</a:t>
                </a:r>
                <a:r>
                  <a:rPr lang="en-US" altLang="ko-Kore-KR" sz="1800" b="0" dirty="0" err="1">
                    <a:effectLst/>
                  </a:rPr>
                  <a:t>floor</a:t>
                </a:r>
                <a:r>
                  <a:rPr lang="en-US" altLang="ko-Kore-KR" sz="1800" b="0" dirty="0">
                    <a:effectLst/>
                  </a:rPr>
                  <a:t>(x) =&gt; number</a:t>
                </a:r>
                <a:r>
                  <a:rPr lang="en-US" altLang="ko-Kore-KR" sz="1800" dirty="0">
                    <a:effectLst/>
                  </a:rPr>
                  <a:t>: </a:t>
                </a:r>
                <a:r>
                  <a:rPr lang="ko-KR" altLang="en-US" sz="1800" dirty="0">
                    <a:effectLst/>
                  </a:rPr>
                  <a:t>주어진 값보다 작은 가장 큰 정수</a:t>
                </a:r>
                <a:r>
                  <a:rPr lang="en-US" altLang="ko-KR" sz="1800" dirty="0">
                    <a:effectLst/>
                  </a:rPr>
                  <a:t>(</a:t>
                </a:r>
                <a:r>
                  <a:rPr lang="ko-KR" altLang="en-US" sz="1800" dirty="0">
                    <a:effectLst/>
                  </a:rPr>
                  <a:t>버림</a:t>
                </a:r>
                <a:r>
                  <a:rPr lang="en-US" altLang="ko-KR" sz="1800" dirty="0">
                    <a:effectLst/>
                  </a:rPr>
                  <a:t>, </a:t>
                </a:r>
                <a:r>
                  <a:rPr lang="ko-KR" altLang="en-US" sz="1800" dirty="0">
                    <a:effectLst/>
                  </a:rPr>
                  <a:t>⌊</a:t>
                </a:r>
                <a:r>
                  <a:rPr lang="en-US" altLang="ko-Kore-KR" sz="1800" dirty="0">
                    <a:effectLst/>
                  </a:rPr>
                  <a:t>x⌋)</a:t>
                </a:r>
                <a:r>
                  <a:rPr lang="ko-KR" altLang="en-US" sz="1800" dirty="0" err="1">
                    <a:effectLst/>
                  </a:rPr>
                  <a:t>를</a:t>
                </a:r>
                <a:r>
                  <a:rPr lang="ko-KR" altLang="en-US" sz="1800" dirty="0">
                    <a:effectLst/>
                  </a:rPr>
                  <a:t> 반환</a:t>
                </a:r>
                <a:endParaRPr lang="en-US" altLang="ko-KR" sz="1800" dirty="0"/>
              </a:p>
              <a:p>
                <a:r>
                  <a:rPr lang="en-US" altLang="ko-Kore-KR" sz="1800" dirty="0" err="1"/>
                  <a:t>Math.</a:t>
                </a:r>
                <a:r>
                  <a:rPr lang="en-US" altLang="ko-Kore-KR" sz="1800" b="0" dirty="0" err="1">
                    <a:effectLst/>
                  </a:rPr>
                  <a:t>max</a:t>
                </a:r>
                <a:r>
                  <a:rPr lang="en-US" altLang="ko-Kore-KR" sz="1800" b="0" dirty="0">
                    <a:effectLst/>
                  </a:rPr>
                  <a:t>([val1, val2, ..., </a:t>
                </a:r>
                <a:r>
                  <a:rPr lang="en-US" altLang="ko-Kore-KR" sz="1800" b="0" dirty="0" err="1">
                    <a:effectLst/>
                  </a:rPr>
                  <a:t>valN</a:t>
                </a:r>
                <a:r>
                  <a:rPr lang="en-US" altLang="ko-Kore-KR" sz="1800" b="0" dirty="0">
                    <a:effectLst/>
                  </a:rPr>
                  <a:t>]) =&gt; number</a:t>
                </a:r>
                <a:r>
                  <a:rPr lang="en-US" altLang="ko-Kore-KR" sz="1800" dirty="0">
                    <a:effectLst/>
                  </a:rPr>
                  <a:t>: </a:t>
                </a:r>
                <a:r>
                  <a:rPr lang="ko-KR" altLang="en-US" sz="1800" dirty="0">
                    <a:effectLst/>
                  </a:rPr>
                  <a:t>주어진 값들 중 가장 큰 값을 반환</a:t>
                </a:r>
                <a:endParaRPr lang="en-US" altLang="ko-KR" sz="1800" dirty="0">
                  <a:effectLst/>
                </a:endParaRPr>
              </a:p>
              <a:p>
                <a:r>
                  <a:rPr lang="en-US" altLang="ko-Kore-KR" sz="1800" dirty="0" err="1"/>
                  <a:t>Math.</a:t>
                </a:r>
                <a:r>
                  <a:rPr lang="en-US" altLang="ko-Kore-KR" sz="1800" b="0" dirty="0" err="1">
                    <a:effectLst/>
                  </a:rPr>
                  <a:t>min</a:t>
                </a:r>
                <a:r>
                  <a:rPr lang="en-US" altLang="ko-Kore-KR" sz="1800" b="0" dirty="0">
                    <a:effectLst/>
                  </a:rPr>
                  <a:t>([val1, val2, ..., </a:t>
                </a:r>
                <a:r>
                  <a:rPr lang="en-US" altLang="ko-Kore-KR" sz="1800" b="0" dirty="0" err="1">
                    <a:effectLst/>
                  </a:rPr>
                  <a:t>valN</a:t>
                </a:r>
                <a:r>
                  <a:rPr lang="en-US" altLang="ko-Kore-KR" sz="1800" b="0" dirty="0">
                    <a:effectLst/>
                  </a:rPr>
                  <a:t>]) =&gt; number</a:t>
                </a:r>
                <a:r>
                  <a:rPr lang="en-US" altLang="ko-Kore-KR" sz="1800" dirty="0">
                    <a:effectLst/>
                  </a:rPr>
                  <a:t>: </a:t>
                </a:r>
                <a:r>
                  <a:rPr lang="ko-KR" altLang="en-US" sz="1800" dirty="0">
                    <a:effectLst/>
                  </a:rPr>
                  <a:t>주어진 값들 중 가장 작은 값을 반환</a:t>
                </a:r>
                <a:endParaRPr lang="en-US" altLang="ko-KR" sz="1800" dirty="0">
                  <a:effectLst/>
                </a:endParaRPr>
              </a:p>
              <a:p>
                <a:r>
                  <a:rPr lang="en-US" altLang="ko-Kore-KR" sz="1800" dirty="0" err="1"/>
                  <a:t>Math.</a:t>
                </a:r>
                <a:r>
                  <a:rPr lang="en-US" altLang="ko-Kore-KR" sz="1800" b="0" dirty="0" err="1">
                    <a:effectLst/>
                  </a:rPr>
                  <a:t>pow</a:t>
                </a:r>
                <a:r>
                  <a:rPr lang="en-US" altLang="ko-Kore-KR" sz="1800" b="0" dirty="0">
                    <a:effectLst/>
                  </a:rPr>
                  <a:t>(x, y) =&gt; number</a:t>
                </a:r>
                <a:r>
                  <a:rPr lang="en-US" altLang="ko-Kore-KR" sz="1800" dirty="0">
                    <a:effectLst/>
                  </a:rPr>
                  <a:t>: </a:t>
                </a:r>
                <a:r>
                  <a:rPr lang="en-US" altLang="ko-Kore-KR" sz="1800" dirty="0" err="1">
                    <a:effectLst/>
                  </a:rPr>
                  <a:t>xy</a:t>
                </a:r>
                <a:r>
                  <a:rPr lang="en-US" altLang="ko-Kore-KR" sz="1800" dirty="0">
                    <a:effectLst/>
                  </a:rPr>
                  <a:t> </a:t>
                </a:r>
                <a:r>
                  <a:rPr lang="ko-KR" altLang="en-US" sz="1800" dirty="0">
                    <a:effectLst/>
                  </a:rPr>
                  <a:t>의 값을 반환</a:t>
                </a:r>
                <a:endParaRPr lang="en-US" altLang="ko-KR" sz="1800" dirty="0">
                  <a:effectLst/>
                </a:endParaRPr>
              </a:p>
              <a:p>
                <a:r>
                  <a:rPr lang="en-US" altLang="ko-Kore-KR" sz="1800" dirty="0" err="1"/>
                  <a:t>Math.</a:t>
                </a:r>
                <a:r>
                  <a:rPr lang="en-US" altLang="ko-Kore-KR" sz="1800" b="0" dirty="0" err="1">
                    <a:effectLst/>
                  </a:rPr>
                  <a:t>random</a:t>
                </a:r>
                <a:r>
                  <a:rPr lang="en-US" altLang="ko-Kore-KR" sz="1800" b="0" dirty="0">
                    <a:effectLst/>
                  </a:rPr>
                  <a:t>() =&gt; number</a:t>
                </a:r>
                <a:r>
                  <a:rPr lang="en-US" altLang="ko-Kore-KR" sz="1800" dirty="0">
                    <a:effectLst/>
                  </a:rPr>
                  <a:t>: 0 </a:t>
                </a:r>
                <a:r>
                  <a:rPr lang="ko-KR" altLang="en-US" sz="1800" dirty="0">
                    <a:effectLst/>
                  </a:rPr>
                  <a:t>이상 </a:t>
                </a:r>
                <a:r>
                  <a:rPr lang="en-US" altLang="ko-KR" sz="1800" dirty="0">
                    <a:effectLst/>
                  </a:rPr>
                  <a:t>1 </a:t>
                </a:r>
                <a:r>
                  <a:rPr lang="ko-KR" altLang="en-US" sz="1800" dirty="0">
                    <a:effectLst/>
                  </a:rPr>
                  <a:t>미만의 </a:t>
                </a:r>
                <a:r>
                  <a:rPr lang="ko-KR" altLang="en-US" sz="1800" dirty="0" err="1">
                    <a:effectLst/>
                  </a:rPr>
                  <a:t>랜덤값을</a:t>
                </a:r>
                <a:r>
                  <a:rPr lang="ko-KR" altLang="en-US" sz="1800" dirty="0">
                    <a:effectLst/>
                  </a:rPr>
                  <a:t> 반환</a:t>
                </a:r>
                <a:endParaRPr lang="en-US" altLang="ko-KR" sz="1800" dirty="0"/>
              </a:p>
              <a:p>
                <a:r>
                  <a:rPr lang="en-US" altLang="ko-Kore-KR" sz="1800" dirty="0" err="1"/>
                  <a:t>Math.</a:t>
                </a:r>
                <a:r>
                  <a:rPr lang="en-US" altLang="ko-Kore-KR" sz="1800" b="0" dirty="0" err="1">
                    <a:effectLst/>
                  </a:rPr>
                  <a:t>round</a:t>
                </a:r>
                <a:r>
                  <a:rPr lang="en-US" altLang="ko-Kore-KR" sz="1800" b="0" dirty="0">
                    <a:effectLst/>
                  </a:rPr>
                  <a:t>(x) =&gt; number</a:t>
                </a:r>
                <a:r>
                  <a:rPr lang="en-US" altLang="ko-Kore-KR" sz="1800" dirty="0">
                    <a:effectLst/>
                  </a:rPr>
                  <a:t>: </a:t>
                </a:r>
                <a:r>
                  <a:rPr lang="ko-KR" altLang="en-US" sz="1800" dirty="0">
                    <a:effectLst/>
                  </a:rPr>
                  <a:t>주어진 값에 가장 가까운 정수</a:t>
                </a:r>
                <a:r>
                  <a:rPr lang="en-US" altLang="ko-KR" sz="1800" dirty="0">
                    <a:effectLst/>
                  </a:rPr>
                  <a:t>(</a:t>
                </a:r>
                <a:r>
                  <a:rPr lang="ko-KR" altLang="en-US" sz="1800" dirty="0">
                    <a:effectLst/>
                  </a:rPr>
                  <a:t>반올림</a:t>
                </a:r>
                <a:r>
                  <a:rPr lang="en-US" altLang="ko-KR" sz="1800" dirty="0">
                    <a:effectLst/>
                  </a:rPr>
                  <a:t>, </a:t>
                </a:r>
                <a:r>
                  <a:rPr lang="ko-KR" altLang="en-US" sz="1800" dirty="0">
                    <a:effectLst/>
                  </a:rPr>
                  <a:t>⌊</a:t>
                </a:r>
                <a:r>
                  <a:rPr lang="en-US" altLang="ko-Kore-KR" sz="1800" dirty="0">
                    <a:effectLst/>
                  </a:rPr>
                  <a:t>x + 0.5⌋)</a:t>
                </a:r>
                <a:r>
                  <a:rPr lang="ko-KR" altLang="en-US" sz="1800" dirty="0" err="1">
                    <a:effectLst/>
                  </a:rPr>
                  <a:t>를</a:t>
                </a:r>
                <a:r>
                  <a:rPr lang="ko-KR" altLang="en-US" sz="1800" dirty="0">
                    <a:effectLst/>
                  </a:rPr>
                  <a:t> 반환</a:t>
                </a:r>
                <a:endParaRPr lang="en-US" altLang="ko-KR" sz="1800" dirty="0"/>
              </a:p>
              <a:p>
                <a:r>
                  <a:rPr lang="en-US" altLang="ko-Kore-KR" sz="1800" dirty="0" err="1"/>
                  <a:t>Math.</a:t>
                </a:r>
                <a:r>
                  <a:rPr lang="en-US" altLang="ko-Kore-KR" sz="1800" b="0" dirty="0" err="1">
                    <a:effectLst/>
                  </a:rPr>
                  <a:t>sqrt</a:t>
                </a:r>
                <a:r>
                  <a:rPr lang="en-US" altLang="ko-Kore-KR" sz="1800" b="0" dirty="0">
                    <a:effectLst/>
                  </a:rPr>
                  <a:t>(x) =&gt; number</a:t>
                </a:r>
                <a:r>
                  <a:rPr lang="en-US" altLang="ko-Kore-KR" sz="1800" dirty="0">
                    <a:effectLst/>
                  </a:rPr>
                  <a:t>: </a:t>
                </a:r>
                <a:r>
                  <a:rPr lang="ko-KR" altLang="en-US" sz="1800" dirty="0">
                    <a:effectLst/>
                  </a:rPr>
                  <a:t>주어진 값의 </a:t>
                </a:r>
                <a:r>
                  <a:rPr lang="en-US" altLang="ko-Kore-KR" sz="1800" dirty="0">
                    <a:effectLst/>
                  </a:rPr>
                  <a:t>square root</a:t>
                </a:r>
                <a:r>
                  <a:rPr lang="ko-KR" altLang="en-US" sz="1800" dirty="0">
                    <a:effectLst/>
                  </a:rPr>
                  <a:t>값</a:t>
                </a:r>
                <a:r>
                  <a:rPr lang="en-US" altLang="ko-KR" sz="1800" dirty="0">
                    <a:effectLst/>
                  </a:rPr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ko-Kore-KR" sz="1800" dirty="0">
                    <a:effectLst/>
                  </a:rPr>
                  <a:t>)</a:t>
                </a:r>
                <a:r>
                  <a:rPr lang="ko-KR" altLang="en-US" sz="1800" dirty="0">
                    <a:effectLst/>
                  </a:rPr>
                  <a:t>을 반환</a:t>
                </a:r>
                <a:endParaRPr lang="ko-KR" altLang="en-US" dirty="0"/>
              </a:p>
              <a:p>
                <a:pPr marL="0" indent="0">
                  <a:buNone/>
                </a:pPr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F3014D-1201-03E7-AE13-5F05E14580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6" y="1605280"/>
                <a:ext cx="11353800" cy="4571683"/>
              </a:xfrm>
              <a:blipFill>
                <a:blip r:embed="rId2"/>
                <a:stretch>
                  <a:fillRect l="-3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00CBF0C-8A9F-34A6-B1AF-DB4A5DF08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398" y="1485208"/>
            <a:ext cx="3158149" cy="48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9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07B7A-84DB-1993-B15E-A0BAB934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#6. Date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B6434-956E-C394-C97F-3C9841FF2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1800" dirty="0"/>
              <a:t>날짜와 시간을 위한 메소드를 제공하는 빌트인 객체이자 생성자 함수</a:t>
            </a:r>
            <a:endParaRPr kumimoji="1" lang="en-US" altLang="ko-Kore-KR" sz="1800" dirty="0"/>
          </a:p>
          <a:p>
            <a:r>
              <a:rPr kumimoji="1" lang="en-US" altLang="ko-Kore-KR" sz="1800" dirty="0"/>
              <a:t>Date</a:t>
            </a:r>
            <a:r>
              <a:rPr kumimoji="1" lang="ko-Kore-KR" altLang="en-US" sz="1800" dirty="0"/>
              <a:t>생성자함수로 생성한 </a:t>
            </a:r>
            <a:r>
              <a:rPr kumimoji="1" lang="en-US" altLang="ko-Kore-KR" sz="1800" dirty="0"/>
              <a:t>Date </a:t>
            </a:r>
            <a:r>
              <a:rPr kumimoji="1" lang="ko-Kore-KR" altLang="en-US" sz="1800" dirty="0"/>
              <a:t>객체는 내부적으로 숫자값을 가짐</a:t>
            </a:r>
            <a:endParaRPr kumimoji="1" lang="en-US" altLang="ko-Kore-KR" sz="1800" dirty="0"/>
          </a:p>
          <a:p>
            <a:r>
              <a:rPr kumimoji="1" lang="en-US" altLang="ko-Kore-KR" sz="1800" dirty="0"/>
              <a:t>Date </a:t>
            </a:r>
            <a:r>
              <a:rPr kumimoji="1" lang="ko-Kore-KR" altLang="en-US" sz="1800" dirty="0"/>
              <a:t>객체 생성 방법 </a:t>
            </a:r>
            <a:r>
              <a:rPr kumimoji="1" lang="en-US" altLang="ko-Kore-KR" sz="1800" dirty="0"/>
              <a:t>[</a:t>
            </a:r>
            <a:r>
              <a:rPr kumimoji="1" lang="en-US" altLang="ko-KR" sz="1800" dirty="0"/>
              <a:t>4</a:t>
            </a:r>
            <a:r>
              <a:rPr kumimoji="1" lang="ko-KR" altLang="en-US" sz="1800" dirty="0"/>
              <a:t>가지</a:t>
            </a:r>
            <a:r>
              <a:rPr kumimoji="1" lang="en-US" altLang="ko-KR" sz="1800" dirty="0"/>
              <a:t>]</a:t>
            </a:r>
          </a:p>
          <a:p>
            <a:pPr marL="0" indent="0">
              <a:buNone/>
            </a:pPr>
            <a:r>
              <a:rPr kumimoji="1" lang="en-US" altLang="ko-Kore-KR" sz="1800" b="1" dirty="0"/>
              <a:t>	</a:t>
            </a:r>
            <a:r>
              <a:rPr kumimoji="1" lang="en-US" altLang="ko-KR" sz="1600" b="1" dirty="0"/>
              <a:t>1. new Date()</a:t>
            </a:r>
            <a:r>
              <a:rPr kumimoji="1" lang="en-US" altLang="ko-KR" sz="1600" dirty="0"/>
              <a:t> : </a:t>
            </a:r>
            <a:r>
              <a:rPr kumimoji="1" lang="ko-KR" altLang="en-US" sz="1600" dirty="0"/>
              <a:t>현재 날짜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시간을 가지는 인스턴스 반환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ore-KR" sz="1600" b="1" dirty="0"/>
              <a:t>	2. new Date(msec) </a:t>
            </a:r>
            <a:r>
              <a:rPr kumimoji="1" lang="en-US" altLang="ko-KR" sz="1600" dirty="0"/>
              <a:t>: Epoch</a:t>
            </a:r>
            <a:r>
              <a:rPr kumimoji="1" lang="ko-KR" altLang="en-US" sz="1600" dirty="0"/>
              <a:t> 시각으로부터 전달된 </a:t>
            </a:r>
            <a:r>
              <a:rPr kumimoji="1" lang="ko-KR" altLang="en-US" sz="1600" dirty="0" err="1"/>
              <a:t>밀리초만큼</a:t>
            </a:r>
            <a:r>
              <a:rPr kumimoji="1" lang="ko-KR" altLang="en-US" sz="1600" dirty="0"/>
              <a:t> 경과한 날짜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시간을 가지는 인스턴스 반환</a:t>
            </a:r>
            <a:endParaRPr kumimoji="1" lang="en-US" altLang="ko-Kore-KR" sz="1600" dirty="0"/>
          </a:p>
          <a:p>
            <a:pPr marL="0" indent="0">
              <a:buNone/>
            </a:pPr>
            <a:r>
              <a:rPr kumimoji="1" lang="en-US" altLang="ko-Kore-KR" sz="1600" b="1" dirty="0"/>
              <a:t>	3. new Date(</a:t>
            </a:r>
            <a:r>
              <a:rPr kumimoji="1" lang="en-US" altLang="ko-Kore-KR" sz="1600" b="1" dirty="0" err="1"/>
              <a:t>dateString</a:t>
            </a:r>
            <a:r>
              <a:rPr kumimoji="1" lang="en-US" altLang="ko-Kore-KR" sz="1600" b="1" dirty="0"/>
              <a:t>)</a:t>
            </a:r>
            <a:r>
              <a:rPr kumimoji="1" lang="en-US" altLang="ko-Kore-KR" sz="1600" dirty="0"/>
              <a:t> 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날짜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시간을 나타내는 문자열을 전달하면 그에 따른 인스턴스 반환</a:t>
            </a:r>
            <a:r>
              <a:rPr kumimoji="1" lang="en-US" altLang="ko-KR" sz="1600" dirty="0"/>
              <a:t>.</a:t>
            </a:r>
            <a:endParaRPr kumimoji="1" lang="en-US" altLang="ko-Kore-KR" sz="1600" dirty="0"/>
          </a:p>
          <a:p>
            <a:pPr marL="0" indent="0">
              <a:buNone/>
            </a:pPr>
            <a:r>
              <a:rPr kumimoji="1" lang="en-US" altLang="ko-Kore-KR" sz="1600" b="1" dirty="0"/>
              <a:t>	4. new Date(year, month, day, </a:t>
            </a:r>
            <a:r>
              <a:rPr kumimoji="1" lang="en-US" altLang="ko-Kore-KR" sz="1600" b="1" dirty="0" err="1"/>
              <a:t>hrs</a:t>
            </a:r>
            <a:r>
              <a:rPr kumimoji="1" lang="en-US" altLang="ko-Kore-KR" sz="1600" b="1" dirty="0"/>
              <a:t>, min, sec, msec)</a:t>
            </a:r>
            <a:r>
              <a:rPr kumimoji="1" lang="ko-Kore-KR" altLang="en-US" sz="1600" b="1" dirty="0"/>
              <a:t> </a:t>
            </a:r>
            <a:r>
              <a:rPr kumimoji="1" lang="en-US" altLang="ko-Kore-KR" sz="1600" dirty="0"/>
              <a:t>: </a:t>
            </a:r>
            <a:r>
              <a:rPr kumimoji="1" lang="ko-Kore-KR" altLang="en-US" sz="1600" dirty="0"/>
              <a:t>인수로 년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월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일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시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분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초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밀리초를 의미하는 숫자를 </a:t>
            </a:r>
            <a:br>
              <a:rPr kumimoji="1" lang="en-US" altLang="ko-Kore-KR" sz="1600" dirty="0"/>
            </a:br>
            <a:r>
              <a:rPr kumimoji="1" lang="en-US" altLang="ko-Kore-KR" sz="1600" dirty="0"/>
              <a:t>						       </a:t>
            </a:r>
            <a:r>
              <a:rPr kumimoji="1" lang="ko-Kore-KR" altLang="en-US" sz="1600" dirty="0"/>
              <a:t>전달하면 그에 따른 인스턴스 반환</a:t>
            </a:r>
            <a:r>
              <a:rPr kumimoji="1" lang="en-US" altLang="ko-Kore-KR" sz="1600" dirty="0"/>
              <a:t>.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5FF221-9C88-F9E6-91F8-929581FFA98D}"/>
              </a:ext>
            </a:extLst>
          </p:cNvPr>
          <p:cNvGrpSpPr/>
          <p:nvPr/>
        </p:nvGrpSpPr>
        <p:grpSpPr>
          <a:xfrm>
            <a:off x="8247573" y="681037"/>
            <a:ext cx="3944427" cy="2527300"/>
            <a:chOff x="1507175" y="3917817"/>
            <a:chExt cx="4588825" cy="2940183"/>
          </a:xfrm>
        </p:grpSpPr>
        <p:pic>
          <p:nvPicPr>
            <p:cNvPr id="6" name="그림 5" descr="구름, 만화 영화, 하늘, 예술이(가) 표시된 사진&#10;&#10;자동 생성된 설명">
              <a:extLst>
                <a:ext uri="{FF2B5EF4-FFF2-40B4-BE49-F238E27FC236}">
                  <a16:creationId xmlns:a16="http://schemas.microsoft.com/office/drawing/2014/main" id="{572DCF0E-4790-76D2-7BBB-112BC1A5C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22" r="8987"/>
            <a:stretch/>
          </p:blipFill>
          <p:spPr>
            <a:xfrm>
              <a:off x="1507175" y="3917817"/>
              <a:ext cx="4588825" cy="29401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172904-DD2D-98FF-54B7-2B0F825E5C1A}"/>
                </a:ext>
              </a:extLst>
            </p:cNvPr>
            <p:cNvSpPr txBox="1"/>
            <p:nvPr/>
          </p:nvSpPr>
          <p:spPr>
            <a:xfrm rot="21364896">
              <a:off x="1987748" y="4585209"/>
              <a:ext cx="1518389" cy="751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Epoch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시각이란</a:t>
              </a:r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</a:p>
            <a:p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1970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년 </a:t>
              </a:r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월 </a:t>
              </a:r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일 </a:t>
              </a:r>
              <a:b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자정 </a:t>
              </a:r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UTC</a:t>
              </a:r>
              <a:endPara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68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29AA2-37D0-C1CE-9706-2DC78283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#1.</a:t>
            </a:r>
            <a:r>
              <a:rPr kumimoji="1" lang="ko-KR" altLang="en-US" dirty="0"/>
              <a:t> 객체지향 프로그래밍이란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BE3A3D-79D3-9D20-1333-B7EB11B8E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308" y="1246456"/>
            <a:ext cx="6827383" cy="49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8D9FC2-CFEE-D404-29DE-F6BAF39580E8}"/>
              </a:ext>
            </a:extLst>
          </p:cNvPr>
          <p:cNvSpPr txBox="1"/>
          <p:nvPr/>
        </p:nvSpPr>
        <p:spPr>
          <a:xfrm>
            <a:off x="2993570" y="6273225"/>
            <a:ext cx="5859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중심으로 함수 구현                  기능 중심으로 메서드 구현</a:t>
            </a:r>
            <a:endParaRPr kumimoji="1" lang="en-US" altLang="ko-Kore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86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1866DE-13B0-996D-13A5-B416D2B0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4359383"/>
            <a:ext cx="4635500" cy="2103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133AB1-0D89-6D69-6657-A8F4BB4F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98" y="723901"/>
            <a:ext cx="8163604" cy="363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9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04210-7486-DCB1-0CB5-B8487839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6. </a:t>
            </a:r>
            <a:r>
              <a:rPr kumimoji="1" lang="en-US" altLang="ko-KR" dirty="0" err="1"/>
              <a:t>Date_Date</a:t>
            </a:r>
            <a:r>
              <a:rPr kumimoji="1" lang="en-US" altLang="ko-KR" dirty="0"/>
              <a:t> Method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EFE28-F47D-EEA7-1A53-F94014025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 err="1"/>
              <a:t>Date.now</a:t>
            </a:r>
            <a:endParaRPr kumimoji="1" lang="en-US" altLang="ko-Kore-KR" dirty="0"/>
          </a:p>
          <a:p>
            <a:r>
              <a:rPr kumimoji="1" lang="en-US" altLang="ko-Kore-KR" dirty="0" err="1"/>
              <a:t>Date.parse</a:t>
            </a:r>
            <a:endParaRPr kumimoji="1" lang="en-US" altLang="ko-Kore-KR" dirty="0"/>
          </a:p>
          <a:p>
            <a:r>
              <a:rPr kumimoji="1" lang="en-US" altLang="ko-Kore-KR" dirty="0" err="1"/>
              <a:t>Date.UTC</a:t>
            </a:r>
            <a:endParaRPr kumimoji="1" lang="en-US" altLang="ko-Kore-KR" dirty="0"/>
          </a:p>
          <a:p>
            <a:r>
              <a:rPr kumimoji="1" lang="en-US" altLang="ko-Kore-KR" dirty="0" err="1"/>
              <a:t>Date.prototype.getFullYear</a:t>
            </a:r>
            <a:r>
              <a:rPr kumimoji="1" lang="en-US" altLang="ko-Kore-KR" dirty="0"/>
              <a:t> / </a:t>
            </a:r>
            <a:r>
              <a:rPr kumimoji="1" lang="en-US" altLang="ko-Kore-KR" dirty="0" err="1"/>
              <a:t>setFullYear</a:t>
            </a:r>
            <a:endParaRPr kumimoji="1" lang="en-US" altLang="ko-Kore-KR" dirty="0"/>
          </a:p>
          <a:p>
            <a:r>
              <a:rPr kumimoji="1" lang="en-US" altLang="ko-Kore-KR" dirty="0" err="1"/>
              <a:t>Date.prototype.getMonth</a:t>
            </a:r>
            <a:r>
              <a:rPr kumimoji="1" lang="en-US" altLang="ko-Kore-KR" dirty="0"/>
              <a:t> / </a:t>
            </a:r>
            <a:r>
              <a:rPr kumimoji="1" lang="en-US" altLang="ko-Kore-KR" dirty="0" err="1"/>
              <a:t>setMonth</a:t>
            </a:r>
            <a:endParaRPr kumimoji="1" lang="en-US" altLang="ko-Kore-KR" dirty="0"/>
          </a:p>
          <a:p>
            <a:r>
              <a:rPr kumimoji="1" lang="en-US" altLang="ko-Kore-KR" dirty="0" err="1"/>
              <a:t>Date.prototype.getDate</a:t>
            </a:r>
            <a:r>
              <a:rPr kumimoji="1" lang="en-US" altLang="ko-Kore-KR" dirty="0"/>
              <a:t> / </a:t>
            </a:r>
            <a:r>
              <a:rPr kumimoji="1" lang="en-US" altLang="ko-Kore-KR" dirty="0" err="1"/>
              <a:t>setDate</a:t>
            </a:r>
            <a:endParaRPr kumimoji="1" lang="en-US" altLang="ko-Kore-KR" dirty="0"/>
          </a:p>
          <a:p>
            <a:r>
              <a:rPr kumimoji="1" lang="en-US" altLang="ko-Kore-KR" dirty="0" err="1"/>
              <a:t>Date.prototype.getDay</a:t>
            </a:r>
            <a:endParaRPr kumimoji="1" lang="en-US" altLang="ko-Kore-KR" dirty="0"/>
          </a:p>
          <a:p>
            <a:r>
              <a:rPr kumimoji="1" lang="en-US" altLang="ko-Kore-KR" dirty="0" err="1"/>
              <a:t>Date.prototype.getHours</a:t>
            </a:r>
            <a:r>
              <a:rPr kumimoji="1" lang="en-US" altLang="ko-Kore-KR" dirty="0"/>
              <a:t> / </a:t>
            </a:r>
            <a:r>
              <a:rPr kumimoji="1" lang="en-US" altLang="ko-Kore-KR" dirty="0" err="1"/>
              <a:t>setHours</a:t>
            </a:r>
            <a:r>
              <a:rPr kumimoji="1" lang="en-US" altLang="ko-Kore-KR" dirty="0"/>
              <a:t> …</a:t>
            </a:r>
          </a:p>
          <a:p>
            <a:r>
              <a:rPr kumimoji="1" lang="en-US" altLang="ko-Kore-KR" dirty="0" err="1"/>
              <a:t>Date.prototype.toDateString</a:t>
            </a:r>
            <a:endParaRPr kumimoji="1" lang="en-US" altLang="ko-Kore-KR" dirty="0"/>
          </a:p>
          <a:p>
            <a:r>
              <a:rPr kumimoji="1" lang="en-US" altLang="ko-Kore-KR" dirty="0" err="1"/>
              <a:t>Date.prototype.toTimeString</a:t>
            </a:r>
            <a:endParaRPr kumimoji="1" lang="en-US" altLang="ko-Kore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5F5E85-E356-5673-C6A9-084C5F67B080}"/>
              </a:ext>
            </a:extLst>
          </p:cNvPr>
          <p:cNvGrpSpPr/>
          <p:nvPr/>
        </p:nvGrpSpPr>
        <p:grpSpPr>
          <a:xfrm>
            <a:off x="6769099" y="2400300"/>
            <a:ext cx="4127501" cy="2738120"/>
            <a:chOff x="1507175" y="3917817"/>
            <a:chExt cx="4588825" cy="2940183"/>
          </a:xfrm>
        </p:grpSpPr>
        <p:pic>
          <p:nvPicPr>
            <p:cNvPr id="5" name="그림 4" descr="구름, 만화 영화, 하늘, 예술이(가) 표시된 사진&#10;&#10;자동 생성된 설명">
              <a:extLst>
                <a:ext uri="{FF2B5EF4-FFF2-40B4-BE49-F238E27FC236}">
                  <a16:creationId xmlns:a16="http://schemas.microsoft.com/office/drawing/2014/main" id="{28920782-57E7-1509-0C2F-F7EAD2DE9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22" r="8987"/>
            <a:stretch/>
          </p:blipFill>
          <p:spPr>
            <a:xfrm>
              <a:off x="1507175" y="3917817"/>
              <a:ext cx="4588825" cy="294018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D2909A-B6AE-75B6-A0FC-122C938CBDE8}"/>
                </a:ext>
              </a:extLst>
            </p:cNvPr>
            <p:cNvSpPr txBox="1"/>
            <p:nvPr/>
          </p:nvSpPr>
          <p:spPr>
            <a:xfrm rot="21364896">
              <a:off x="1668556" y="4746350"/>
              <a:ext cx="2156781" cy="429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실습을 해봅시다</a:t>
              </a:r>
              <a:endPara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3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3E9A3-67C6-7BDD-AB1E-0E253821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#7. String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678B3-D337-8675-A363-5FA05990E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1800" dirty="0"/>
              <a:t>원시타입 </a:t>
            </a:r>
            <a:r>
              <a:rPr kumimoji="1" lang="en-US" altLang="ko-Kore-KR" sz="1800" dirty="0"/>
              <a:t>string</a:t>
            </a:r>
            <a:r>
              <a:rPr kumimoji="1" lang="ko-Kore-KR" altLang="en-US" sz="1800" dirty="0"/>
              <a:t>을 다룰 때 유용한 프로퍼티</a:t>
            </a:r>
            <a:r>
              <a:rPr kumimoji="1" lang="en-US" altLang="ko-Kore-KR" sz="1800" dirty="0"/>
              <a:t>, </a:t>
            </a:r>
            <a:r>
              <a:rPr kumimoji="1" lang="ko-Kore-KR" altLang="en-US" sz="1800" dirty="0"/>
              <a:t>메소드를 제공하는 레퍼 객체</a:t>
            </a:r>
            <a:endParaRPr kumimoji="1" lang="en-US" altLang="ko-Kore-KR" sz="1800" dirty="0"/>
          </a:p>
          <a:p>
            <a:r>
              <a:rPr kumimoji="1" lang="en-US" altLang="ko-Kore-KR" sz="1800" dirty="0"/>
              <a:t>String</a:t>
            </a:r>
            <a:r>
              <a:rPr kumimoji="1" lang="ko-Kore-KR" altLang="en-US" sz="1800" dirty="0"/>
              <a:t> 생성자함수로 생성한 </a:t>
            </a:r>
            <a:r>
              <a:rPr kumimoji="1" lang="en-US" altLang="ko-Kore-KR" sz="1800" dirty="0"/>
              <a:t>String</a:t>
            </a:r>
            <a:r>
              <a:rPr kumimoji="1" lang="ko-Kore-KR" altLang="en-US" sz="1800" dirty="0"/>
              <a:t>객체의 전달된 인자는 모두 문자열로 변환된다</a:t>
            </a:r>
            <a:r>
              <a:rPr kumimoji="1" lang="en-US" altLang="ko-Kore-KR" sz="1800" dirty="0"/>
              <a:t>. </a:t>
            </a:r>
            <a:r>
              <a:rPr kumimoji="1" lang="ko-Kore-KR" altLang="en-US" sz="1800" dirty="0"/>
              <a:t> </a:t>
            </a:r>
            <a:endParaRPr kumimoji="1" lang="en-US" altLang="ko-Kore-KR" sz="1800" dirty="0"/>
          </a:p>
          <a:p>
            <a:r>
              <a:rPr kumimoji="1" lang="en-US" altLang="ko-Kore-KR" sz="1800" dirty="0"/>
              <a:t>new</a:t>
            </a:r>
            <a:r>
              <a:rPr kumimoji="1" lang="ko-Kore-KR" altLang="en-US" sz="1800" dirty="0"/>
              <a:t>연산자를 사용하지 않으면 </a:t>
            </a:r>
            <a:r>
              <a:rPr kumimoji="1" lang="en-US" altLang="ko-Kore-KR" sz="1800" dirty="0"/>
              <a:t>String</a:t>
            </a:r>
            <a:r>
              <a:rPr kumimoji="1" lang="ko-Kore-KR" altLang="en-US" sz="1800" dirty="0"/>
              <a:t>객체가 아닌 문자열 리터럴을 반환하며</a:t>
            </a:r>
            <a:r>
              <a:rPr kumimoji="1" lang="en-US" altLang="ko-Kore-KR" sz="1800" dirty="0"/>
              <a:t>, </a:t>
            </a:r>
            <a:r>
              <a:rPr kumimoji="1" lang="ko-Kore-KR" altLang="en-US" sz="1800" dirty="0"/>
              <a:t>형변환이 발생할 수 있다</a:t>
            </a:r>
            <a:r>
              <a:rPr kumimoji="1" lang="en-US" altLang="ko-Kore-KR" sz="1800" dirty="0"/>
              <a:t>. </a:t>
            </a:r>
            <a:endParaRPr kumimoji="1" lang="ko-Kore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006BDF-D0AA-B072-4915-9AD9A02B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33" y="3015933"/>
            <a:ext cx="5778534" cy="31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97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9C9D8-8CDE-F7C9-C682-2A9D7032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7. </a:t>
            </a:r>
            <a:r>
              <a:rPr kumimoji="1" lang="en-US" altLang="ko-KR" dirty="0" err="1"/>
              <a:t>String_String</a:t>
            </a:r>
            <a:r>
              <a:rPr kumimoji="1" lang="en-US" altLang="ko-KR" dirty="0"/>
              <a:t> Property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5D7A15-4E9A-BC4B-BDFD-8C405DEC8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String.length</a:t>
            </a:r>
            <a:endParaRPr kumimoji="1" lang="en-US" altLang="ko-Kore-KR" dirty="0"/>
          </a:p>
          <a:p>
            <a:pPr marL="457200" lvl="1" indent="0">
              <a:buNone/>
            </a:pPr>
            <a:r>
              <a:rPr kumimoji="1" lang="en-US" altLang="ko-Kore-KR" dirty="0"/>
              <a:t>: </a:t>
            </a:r>
            <a:r>
              <a:rPr kumimoji="1" lang="ko-Kore-KR" altLang="en-US" dirty="0"/>
              <a:t>문자열 내의 문자 개수를 반환한다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BC4B3-64CA-80EC-0374-DC39BA2B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04" y="2806700"/>
            <a:ext cx="4789792" cy="1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75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F4CF-3716-42E6-647D-551EC965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#7. </a:t>
            </a:r>
            <a:r>
              <a:rPr kumimoji="1" lang="en-US" altLang="ko-Kore-KR" dirty="0" err="1"/>
              <a:t>String_String</a:t>
            </a:r>
            <a:r>
              <a:rPr kumimoji="1" lang="en-US" altLang="ko-Kore-KR" dirty="0"/>
              <a:t> Method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547E8-43E0-9E07-5769-1A60FFE44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ore-KR" sz="1800" dirty="0"/>
              <a:t>** </a:t>
            </a:r>
            <a:r>
              <a:rPr kumimoji="1" lang="ko-Kore-KR" altLang="en-US" sz="1800" dirty="0"/>
              <a:t>문자열은 변경 불가능한 원시값이기 때문에 </a:t>
            </a:r>
            <a:r>
              <a:rPr kumimoji="1" lang="en-US" altLang="ko-Kore-KR" sz="1800" dirty="0"/>
              <a:t>String</a:t>
            </a:r>
            <a:r>
              <a:rPr kumimoji="1" lang="ko-Kore-KR" altLang="en-US" sz="1800" dirty="0"/>
              <a:t>객체의 모든 메소드는 항상 </a:t>
            </a:r>
            <a:r>
              <a:rPr kumimoji="1" lang="ko-Kore-KR" altLang="en-US" sz="1800" u="sng" dirty="0"/>
              <a:t>새로운 문자열</a:t>
            </a:r>
            <a:r>
              <a:rPr kumimoji="1" lang="ko-Kore-KR" altLang="en-US" sz="1800" dirty="0"/>
              <a:t>을 반환한다</a:t>
            </a:r>
            <a:endParaRPr kumimoji="1" lang="en-US" altLang="ko-Kore-KR" sz="1800" dirty="0"/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charAt</a:t>
            </a:r>
            <a:r>
              <a:rPr kumimoji="1" lang="en-US" altLang="ko-Kore-KR" sz="1800" dirty="0"/>
              <a:t>(number) =&gt; string</a:t>
            </a:r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concat</a:t>
            </a:r>
            <a:r>
              <a:rPr kumimoji="1" lang="en-US" altLang="ko-Kore-KR" sz="1800" dirty="0"/>
              <a:t>(strings) =&gt; string</a:t>
            </a:r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indexOf</a:t>
            </a:r>
            <a:r>
              <a:rPr kumimoji="1" lang="en-US" altLang="ko-Kore-KR" sz="1800" dirty="0"/>
              <a:t>(</a:t>
            </a:r>
            <a:r>
              <a:rPr kumimoji="1" lang="en-US" altLang="ko-Kore-KR" sz="1800" dirty="0" err="1"/>
              <a:t>string,index</a:t>
            </a:r>
            <a:r>
              <a:rPr kumimoji="1" lang="en-US" altLang="ko-Kore-KR" sz="1800" dirty="0"/>
              <a:t>) =&gt; number</a:t>
            </a:r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replace</a:t>
            </a:r>
            <a:r>
              <a:rPr kumimoji="1" lang="en-US" altLang="ko-Kore-KR" sz="1800" dirty="0"/>
              <a:t>(</a:t>
            </a:r>
            <a:r>
              <a:rPr kumimoji="1" lang="en-US" altLang="ko-Kore-KR" sz="1800" dirty="0" err="1"/>
              <a:t>searchvalue</a:t>
            </a:r>
            <a:r>
              <a:rPr kumimoji="1" lang="en-US" altLang="ko-Kore-KR" sz="1800" dirty="0"/>
              <a:t>, replacer) =&gt; string</a:t>
            </a:r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split</a:t>
            </a:r>
            <a:r>
              <a:rPr kumimoji="1" lang="en-US" altLang="ko-Kore-KR" sz="1800" dirty="0"/>
              <a:t>([separator, limit]) =&gt; string[]</a:t>
            </a:r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substring</a:t>
            </a:r>
            <a:r>
              <a:rPr kumimoji="1" lang="en-US" altLang="ko-Kore-KR" sz="1800" dirty="0"/>
              <a:t>(</a:t>
            </a:r>
            <a:r>
              <a:rPr kumimoji="1" lang="en-US" altLang="ko-Kore-KR" sz="1800" dirty="0" err="1"/>
              <a:t>indexStart,indexEnd</a:t>
            </a:r>
            <a:r>
              <a:rPr kumimoji="1" lang="en-US" altLang="ko-Kore-KR" sz="1800" dirty="0"/>
              <a:t>) =&gt; string</a:t>
            </a:r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toLowerCase</a:t>
            </a:r>
            <a:r>
              <a:rPr kumimoji="1" lang="en-US" altLang="ko-Kore-KR" sz="1800" dirty="0"/>
              <a:t>() =&gt; string</a:t>
            </a:r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toUpperCase</a:t>
            </a:r>
            <a:r>
              <a:rPr kumimoji="1" lang="en-US" altLang="ko-Kore-KR" sz="1800" dirty="0"/>
              <a:t>() =&gt; string</a:t>
            </a:r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trim</a:t>
            </a:r>
            <a:r>
              <a:rPr kumimoji="1" lang="en-US" altLang="ko-Kore-KR" sz="1800" dirty="0"/>
              <a:t>() =&gt; string</a:t>
            </a:r>
          </a:p>
          <a:p>
            <a:r>
              <a:rPr kumimoji="1" lang="en-US" altLang="ko-Kore-KR" sz="1800" dirty="0" err="1"/>
              <a:t>String.prototype.</a:t>
            </a:r>
            <a:r>
              <a:rPr kumimoji="1" lang="en-US" altLang="ko-Kore-KR" sz="1800" b="1" dirty="0" err="1"/>
              <a:t>includes</a:t>
            </a:r>
            <a:r>
              <a:rPr kumimoji="1" lang="en-US" altLang="ko-Kore-KR" sz="1800" dirty="0"/>
              <a:t>(string) =&gt; </a:t>
            </a:r>
            <a:r>
              <a:rPr kumimoji="1" lang="en-US" altLang="ko-Kore-KR" sz="1800" dirty="0" err="1"/>
              <a:t>boolean</a:t>
            </a:r>
            <a:endParaRPr kumimoji="1" lang="en-US" altLang="ko-Kore-KR" sz="1800" dirty="0"/>
          </a:p>
          <a:p>
            <a:endParaRPr kumimoji="1" lang="ko-Kore-KR" altLang="en-US" sz="1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EDEBD8-C001-9B74-10E0-9A01F2E0DF1F}"/>
              </a:ext>
            </a:extLst>
          </p:cNvPr>
          <p:cNvGrpSpPr/>
          <p:nvPr/>
        </p:nvGrpSpPr>
        <p:grpSpPr>
          <a:xfrm>
            <a:off x="7327899" y="2715260"/>
            <a:ext cx="4127501" cy="2738120"/>
            <a:chOff x="1507175" y="3917817"/>
            <a:chExt cx="4588825" cy="2940183"/>
          </a:xfrm>
        </p:grpSpPr>
        <p:pic>
          <p:nvPicPr>
            <p:cNvPr id="5" name="그림 4" descr="구름, 만화 영화, 하늘, 예술이(가) 표시된 사진&#10;&#10;자동 생성된 설명">
              <a:extLst>
                <a:ext uri="{FF2B5EF4-FFF2-40B4-BE49-F238E27FC236}">
                  <a16:creationId xmlns:a16="http://schemas.microsoft.com/office/drawing/2014/main" id="{E17705CA-25A4-8AFB-7CB3-CC4DAFCC0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2" r="8987"/>
            <a:stretch/>
          </p:blipFill>
          <p:spPr>
            <a:xfrm>
              <a:off x="1507175" y="3917817"/>
              <a:ext cx="4588825" cy="294018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FF8FD3-9B37-FAB9-5A1C-7F39B0592210}"/>
                </a:ext>
              </a:extLst>
            </p:cNvPr>
            <p:cNvSpPr txBox="1"/>
            <p:nvPr/>
          </p:nvSpPr>
          <p:spPr>
            <a:xfrm rot="21364896">
              <a:off x="1668556" y="4746350"/>
              <a:ext cx="2156781" cy="429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실습을 해봅시다</a:t>
              </a:r>
              <a:endPara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75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600AD66-2341-A52C-70CA-513168E1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7" y="0"/>
            <a:ext cx="5205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16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41CD3-241A-134C-02C8-090C9E60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#8. </a:t>
            </a:r>
            <a:r>
              <a:rPr kumimoji="1" lang="en-US" altLang="ko-Kore-KR" dirty="0" err="1"/>
              <a:t>RegExp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FA8F8-0D62-DDD5-D101-36322DD27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정규표현식 </a:t>
            </a:r>
            <a:r>
              <a:rPr kumimoji="1" lang="en-US" altLang="ko-Kore-KR" dirty="0"/>
              <a:t>[Regular Expression]</a:t>
            </a:r>
          </a:p>
          <a:p>
            <a:pPr lvl="1"/>
            <a:r>
              <a:rPr kumimoji="1" lang="ko-Kore-KR" altLang="en-US" dirty="0"/>
              <a:t>문자열에서 특정 내용을 찾거나 대체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발췌할 때 사용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리터럴 표기법 </a:t>
            </a:r>
            <a:r>
              <a:rPr kumimoji="1" lang="en-US" altLang="ko-Kore-KR" dirty="0"/>
              <a:t>: </a:t>
            </a:r>
          </a:p>
          <a:p>
            <a:pPr marL="0" indent="0">
              <a:buNone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C5C54C-EBE2-E3B4-29B5-F5042F8A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0" y="2441671"/>
            <a:ext cx="3615690" cy="1713984"/>
          </a:xfrm>
          <a:prstGeom prst="rect">
            <a:avLst/>
          </a:prstGeom>
        </p:spPr>
      </p:pic>
      <p:sp>
        <p:nvSpPr>
          <p:cNvPr id="6" name="모서리가 둥근 사각형 설명선[R] 5">
            <a:extLst>
              <a:ext uri="{FF2B5EF4-FFF2-40B4-BE49-F238E27FC236}">
                <a16:creationId xmlns:a16="http://schemas.microsoft.com/office/drawing/2014/main" id="{B2DF6A0C-6AF5-5712-E81F-949AFE93BA31}"/>
              </a:ext>
            </a:extLst>
          </p:cNvPr>
          <p:cNvSpPr/>
          <p:nvPr/>
        </p:nvSpPr>
        <p:spPr>
          <a:xfrm>
            <a:off x="6908800" y="2717065"/>
            <a:ext cx="4348480" cy="1423869"/>
          </a:xfrm>
          <a:prstGeom prst="wedgeRoundRectCallout">
            <a:avLst>
              <a:gd name="adj1" fmla="val -67665"/>
              <a:gd name="adj2" fmla="val 3050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플래그 종류 </a:t>
            </a:r>
            <a:r>
              <a:rPr kumimoji="1" lang="en-US" altLang="ko-KR" sz="1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(Optional) &gt;</a:t>
            </a:r>
            <a:endParaRPr kumimoji="1" lang="en-US" altLang="ko-Kore-KR" sz="1400" b="1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kumimoji="1" lang="en-US" altLang="ko-Kore-KR" sz="1400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kumimoji="1" lang="en-US" altLang="ko-Kore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[Ignore Case] : </a:t>
            </a:r>
            <a:r>
              <a:rPr kumimoji="1" lang="ko-Kore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대소문자 구별하지않고 검색</a:t>
            </a:r>
            <a:endParaRPr kumimoji="1" lang="en-US" altLang="ko-Kore-KR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2) g [Global] : </a:t>
            </a:r>
            <a:r>
              <a:rPr kumimoji="1" lang="ko-Kore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문자열 내 모든 패턴 검색</a:t>
            </a:r>
            <a:endParaRPr kumimoji="1" lang="en-US" altLang="ko-Kore-KR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3) m [Multi Line] : </a:t>
            </a:r>
            <a:r>
              <a:rPr kumimoji="1" lang="ko-Kore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문자열 행이 바뀌어도 계속 검색</a:t>
            </a:r>
          </a:p>
        </p:txBody>
      </p:sp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54C2678E-836B-A9EA-C610-262C21800218}"/>
              </a:ext>
            </a:extLst>
          </p:cNvPr>
          <p:cNvSpPr/>
          <p:nvPr/>
        </p:nvSpPr>
        <p:spPr>
          <a:xfrm>
            <a:off x="1974262" y="4795520"/>
            <a:ext cx="4192858" cy="1571818"/>
          </a:xfrm>
          <a:prstGeom prst="wedgeRoundRectCallout">
            <a:avLst>
              <a:gd name="adj1" fmla="val 4670"/>
              <a:gd name="adj2" fmla="val -942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ore-KR" altLang="en-US" sz="1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패턴에 사용되는 메타문자</a:t>
            </a:r>
            <a:r>
              <a:rPr kumimoji="1" lang="en-US" altLang="ko-Kore-KR" sz="1400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</a:p>
          <a:p>
            <a:pPr marL="342900" indent="-342900">
              <a:buAutoNum type="arabicParenR"/>
            </a:pP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•: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임의의 문자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endParaRPr kumimoji="1" lang="en-US" altLang="ko-KR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kumimoji="1" lang="en-US" altLang="ko-Kore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앞선 패턴을 최소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번 반복 </a:t>
            </a:r>
            <a:endParaRPr kumimoji="1" lang="en-US" altLang="ko-KR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|  : or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의미</a:t>
            </a:r>
            <a:endParaRPr kumimoji="1" lang="en-US" altLang="ko-KR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[] : []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내의 문자는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동작</a:t>
            </a:r>
            <a:endParaRPr kumimoji="1" lang="en-US" altLang="ko-KR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 : [] 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안에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1400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400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사용하면 범위 지정 가능</a:t>
            </a:r>
            <a:endParaRPr kumimoji="1" lang="en-US" altLang="ko-KR" sz="1400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8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23014-9080-9D0E-73FB-2D008BF4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#8. </a:t>
            </a:r>
            <a:r>
              <a:rPr kumimoji="1" lang="en-US" altLang="ko-Kore-KR" dirty="0" err="1"/>
              <a:t>RegExp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CB19E-F069-540B-EF53-FF3C04D7E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371600"/>
            <a:ext cx="11353800" cy="4571683"/>
          </a:xfrm>
        </p:spPr>
        <p:txBody>
          <a:bodyPr>
            <a:normAutofit/>
          </a:bodyPr>
          <a:lstStyle/>
          <a:p>
            <a:r>
              <a:rPr kumimoji="1" lang="en-US" altLang="ko-Kore-KR" sz="1800" dirty="0" err="1"/>
              <a:t>Javascript</a:t>
            </a:r>
            <a:r>
              <a:rPr kumimoji="1" lang="ko-Kore-KR" altLang="en-US" sz="1800" dirty="0"/>
              <a:t>는 정규표현식을 위해 </a:t>
            </a:r>
            <a:r>
              <a:rPr kumimoji="1" lang="en-US" altLang="ko-KR" sz="1800" dirty="0" err="1"/>
              <a:t>RegExp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지원한다</a:t>
            </a:r>
            <a:r>
              <a:rPr kumimoji="1" lang="en-US" altLang="ko-KR" sz="1800" dirty="0"/>
              <a:t>. </a:t>
            </a:r>
            <a:br>
              <a:rPr kumimoji="1" lang="en-US" altLang="ko-KR" sz="1800" dirty="0"/>
            </a:br>
            <a:r>
              <a:rPr kumimoji="1" lang="en-US" altLang="ko-KR" sz="1800" dirty="0" err="1"/>
              <a:t>RegExp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객체를 생성하려면 </a:t>
            </a:r>
            <a:r>
              <a:rPr kumimoji="1" lang="ko-KR" altLang="en-US" sz="1800" dirty="0" err="1"/>
              <a:t>리터럴</a:t>
            </a:r>
            <a:r>
              <a:rPr kumimoji="1" lang="ko-KR" altLang="en-US" sz="1800" dirty="0"/>
              <a:t> 방식이나 생성자 함수를 사용할 수 있는데</a:t>
            </a:r>
            <a:r>
              <a:rPr kumimoji="1" lang="en-US" altLang="ko-KR" sz="1800" dirty="0"/>
              <a:t>, </a:t>
            </a:r>
            <a:r>
              <a:rPr kumimoji="1" lang="ko-KR" altLang="en-US" sz="1800" dirty="0" err="1"/>
              <a:t>리터럴</a:t>
            </a:r>
            <a:r>
              <a:rPr kumimoji="1" lang="ko-KR" altLang="en-US" sz="1800" dirty="0"/>
              <a:t> 방식이 일반적이다</a:t>
            </a:r>
            <a:r>
              <a:rPr kumimoji="1" lang="en-US" altLang="ko-KR" sz="1800" dirty="0"/>
              <a:t>.</a:t>
            </a:r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ore-KR" sz="1800" b="1" dirty="0" err="1"/>
              <a:t>RegExp</a:t>
            </a:r>
            <a:r>
              <a:rPr kumimoji="1" lang="en-US" altLang="ko-Kore-KR" sz="1800" b="1" dirty="0"/>
              <a:t> Method</a:t>
            </a:r>
          </a:p>
          <a:p>
            <a:pPr lvl="1"/>
            <a:r>
              <a:rPr kumimoji="1" lang="en-US" altLang="ko-Kore-KR" sz="1400" dirty="0" err="1"/>
              <a:t>RegExp.prototype.exec</a:t>
            </a:r>
            <a:r>
              <a:rPr kumimoji="1" lang="en-US" altLang="ko-Kore-KR" sz="1400" dirty="0"/>
              <a:t>(</a:t>
            </a:r>
            <a:r>
              <a:rPr kumimoji="1" lang="en-US" altLang="ko-Kore-KR" sz="1400" dirty="0" err="1"/>
              <a:t>target_string</a:t>
            </a:r>
            <a:r>
              <a:rPr kumimoji="1" lang="en-US" altLang="ko-Kore-KR" sz="1400" dirty="0"/>
              <a:t>) =&gt; </a:t>
            </a:r>
            <a:r>
              <a:rPr kumimoji="1" lang="en-US" altLang="ko-Kore-KR" sz="1400" dirty="0" err="1"/>
              <a:t>RegExpExecArray</a:t>
            </a:r>
            <a:r>
              <a:rPr kumimoji="1" lang="en-US" altLang="ko-Kore-KR" sz="1400" dirty="0"/>
              <a:t> | null </a:t>
            </a:r>
          </a:p>
          <a:p>
            <a:pPr marL="457200" lvl="1" indent="0">
              <a:buNone/>
            </a:pPr>
            <a:r>
              <a:rPr kumimoji="1" lang="en-US" altLang="ko-Kore-KR" sz="1400" dirty="0"/>
              <a:t>	: </a:t>
            </a:r>
            <a:r>
              <a:rPr kumimoji="1" lang="ko-Kore-KR" altLang="en-US" sz="1400" dirty="0"/>
              <a:t>문자열을 검색하여 매칭 결과</a:t>
            </a:r>
            <a:r>
              <a:rPr kumimoji="1" lang="en-US" altLang="ko-Kore-KR" sz="1400" dirty="0"/>
              <a:t>(</a:t>
            </a:r>
            <a:r>
              <a:rPr kumimoji="1" lang="ko-Kore-KR" altLang="en-US" sz="1400" dirty="0"/>
              <a:t>배열 </a:t>
            </a:r>
            <a:r>
              <a:rPr kumimoji="1" lang="en-US" altLang="ko-Kore-KR" sz="1400" dirty="0"/>
              <a:t>or null)</a:t>
            </a:r>
            <a:r>
              <a:rPr kumimoji="1" lang="ko-Kore-KR" altLang="en-US" sz="1400" dirty="0"/>
              <a:t>를 반환한다</a:t>
            </a:r>
            <a:r>
              <a:rPr kumimoji="1" lang="en-US" altLang="ko-Kore-KR" sz="1400" dirty="0"/>
              <a:t>. </a:t>
            </a:r>
          </a:p>
          <a:p>
            <a:pPr lvl="1"/>
            <a:r>
              <a:rPr kumimoji="1" lang="en-US" altLang="ko-Kore-KR" sz="1400" dirty="0" err="1"/>
              <a:t>RegExp.prototype.test</a:t>
            </a:r>
            <a:r>
              <a:rPr kumimoji="1" lang="en-US" altLang="ko-Kore-KR" sz="1400" dirty="0"/>
              <a:t>(</a:t>
            </a:r>
            <a:r>
              <a:rPr kumimoji="1" lang="en-US" altLang="ko-Kore-KR" sz="1400" dirty="0" err="1"/>
              <a:t>target_string</a:t>
            </a:r>
            <a:r>
              <a:rPr kumimoji="1" lang="en-US" altLang="ko-Kore-KR" sz="1400" dirty="0"/>
              <a:t>) =&gt; </a:t>
            </a:r>
            <a:r>
              <a:rPr kumimoji="1" lang="en-US" altLang="ko-Kore-KR" sz="1400" dirty="0" err="1"/>
              <a:t>boolean</a:t>
            </a:r>
            <a:endParaRPr kumimoji="1" lang="en-US" altLang="ko-Kore-KR" sz="1400" dirty="0"/>
          </a:p>
          <a:p>
            <a:pPr marL="914400" lvl="2" indent="0">
              <a:buNone/>
            </a:pPr>
            <a:r>
              <a:rPr kumimoji="1" lang="en-US" altLang="ko-Kore-KR" sz="1400" dirty="0"/>
              <a:t>: </a:t>
            </a:r>
            <a:r>
              <a:rPr kumimoji="1" lang="ko-Kore-KR" altLang="en-US" sz="1400" dirty="0"/>
              <a:t>문자열을 검색하여 매칭 결과</a:t>
            </a:r>
            <a:r>
              <a:rPr kumimoji="1" lang="en-US" altLang="ko-Kore-KR" sz="1400" dirty="0"/>
              <a:t>(true or false)</a:t>
            </a:r>
            <a:r>
              <a:rPr kumimoji="1" lang="ko-Kore-KR" altLang="en-US" sz="1400" dirty="0"/>
              <a:t>를 반환한다</a:t>
            </a:r>
            <a:r>
              <a:rPr kumimoji="1" lang="en-US" altLang="ko-Kore-KR" sz="1400" dirty="0"/>
              <a:t>. </a:t>
            </a:r>
            <a:endParaRPr kumimoji="1" lang="ko-Kore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B50D9-0F9B-37E8-B186-1B777A61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" y="4787900"/>
            <a:ext cx="7772400" cy="1680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C250A1-4025-9518-7434-D21415BC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20" y="2148840"/>
            <a:ext cx="3286224" cy="9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48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E28C7-6983-D334-03B5-BD17025C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9. Array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A26F0-BE99-91BE-32A2-F3FC2E5D8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다음 시간에 </a:t>
            </a:r>
            <a:r>
              <a:rPr kumimoji="1" lang="en-US" altLang="ko-Kore-KR" dirty="0"/>
              <a:t>^</a:t>
            </a:r>
            <a:r>
              <a:rPr kumimoji="1" lang="en-US" altLang="ko-KR" dirty="0"/>
              <a:t>0^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78664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A60F-7271-6DB4-C678-F6031E9D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#10. Error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83751-AABB-39B1-94F4-05DB7FF12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Error </a:t>
            </a:r>
            <a:r>
              <a:rPr kumimoji="1" lang="ko-Kore-KR" altLang="en-US" dirty="0"/>
              <a:t>생성자는 </a:t>
            </a:r>
            <a:r>
              <a:rPr kumimoji="1" lang="en-US" altLang="ko-Kore-KR" dirty="0"/>
              <a:t>error </a:t>
            </a:r>
            <a:r>
              <a:rPr kumimoji="1" lang="ko-Kore-KR" altLang="en-US" dirty="0"/>
              <a:t>객체를 생성</a:t>
            </a:r>
            <a:endParaRPr kumimoji="1" lang="en-US" altLang="ko-Kore-KR" dirty="0"/>
          </a:p>
          <a:p>
            <a:r>
              <a:rPr kumimoji="1" lang="en-US" altLang="ko-Kore-KR" dirty="0"/>
              <a:t>Error</a:t>
            </a:r>
            <a:r>
              <a:rPr kumimoji="1" lang="ko-Kore-KR" altLang="en-US" dirty="0"/>
              <a:t>객체의 인스턴스를 런타임에러가 발생할 때 </a:t>
            </a:r>
            <a:r>
              <a:rPr kumimoji="1" lang="en-US" altLang="ko-Kore-KR" dirty="0"/>
              <a:t>throw</a:t>
            </a:r>
            <a:r>
              <a:rPr kumimoji="1" lang="ko-Kore-KR" altLang="en-US" dirty="0"/>
              <a:t>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B5989-EC29-BD37-722C-05E007E6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2856071"/>
            <a:ext cx="46609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3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2AE6F-06F8-40CD-08EB-84CCCC0DE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#1.</a:t>
            </a:r>
            <a:r>
              <a:rPr kumimoji="1" lang="ko-KR" altLang="en-US" dirty="0"/>
              <a:t> 객체지향 프로그래밍이란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7BA67-96C7-50F6-94B3-0D44276FA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객체지향</a:t>
            </a:r>
            <a:r>
              <a:rPr kumimoji="1" lang="ko-KR" altLang="en-US" dirty="0"/>
              <a:t> 프로그래밍의 특징</a:t>
            </a:r>
            <a:endParaRPr kumimoji="1" lang="en-US" altLang="ko-KR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/>
              <a:t>추상화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객체에서 공통의 속성과 행위를 추출하는 것</a:t>
            </a:r>
            <a:endParaRPr kumimoji="1" lang="en-US" altLang="ko-KR" sz="2000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/>
              <a:t>캡슐화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변수와 함수를 하나의 클래스로 묶는 것</a:t>
            </a:r>
            <a:endParaRPr kumimoji="1" lang="en-US" altLang="ko-KR" sz="2000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/>
              <a:t>상속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클래스의 속성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행위를 하위 클래스에 물려주는 것</a:t>
            </a:r>
            <a:endParaRPr kumimoji="1" lang="en-US" altLang="ko-KR" sz="2000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 err="1"/>
              <a:t>다형성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하나의 </a:t>
            </a:r>
            <a:r>
              <a:rPr kumimoji="1" lang="ko-KR" altLang="en-US" sz="2000" dirty="0" err="1"/>
              <a:t>변수명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함수명이 상황에 따라 다른 의미로 해석 가능한 것</a:t>
            </a:r>
            <a:endParaRPr kumimoji="1" lang="ko-Kore-KR" altLang="en-US" sz="2000" dirty="0"/>
          </a:p>
        </p:txBody>
      </p:sp>
      <p:sp>
        <p:nvSpPr>
          <p:cNvPr id="4" name="AutoShape 4" descr="Untitled">
            <a:extLst>
              <a:ext uri="{FF2B5EF4-FFF2-40B4-BE49-F238E27FC236}">
                <a16:creationId xmlns:a16="http://schemas.microsoft.com/office/drawing/2014/main" id="{9F6419E4-65AA-AC1B-7754-D1F00580BE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2056" name="Picture 8" descr="객체지향 프로그래밍이란? | JONGMINFIRE.DEV">
            <a:extLst>
              <a:ext uri="{FF2B5EF4-FFF2-40B4-BE49-F238E27FC236}">
                <a16:creationId xmlns:a16="http://schemas.microsoft.com/office/drawing/2014/main" id="{89E9DE90-A978-51F3-DB46-4C97BA8C4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49" y="4307840"/>
            <a:ext cx="5647378" cy="238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22BD086-1DC5-55B6-D373-0B2B651E7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5499" r="3722" b="4823"/>
          <a:stretch/>
        </p:blipFill>
        <p:spPr bwMode="auto">
          <a:xfrm>
            <a:off x="6548527" y="4428885"/>
            <a:ext cx="4684644" cy="226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46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9F609-27D1-FC3E-2493-D26F46F6E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AADF580-04B0-E30C-2D49-0F78D4D1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7875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6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Exercise</a:t>
            </a:r>
            <a:endParaRPr lang="ko-Kore-KR" altLang="en-US" sz="5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556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A93B0D-0DE4-FA1E-C650-FC0ADA28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970046"/>
            <a:ext cx="8854440" cy="49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57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4824BB-DDB3-68E5-57D5-45AAB51A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130" y="1368004"/>
            <a:ext cx="8947739" cy="41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30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FE675A-0B32-7F1C-CE8C-8955869D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95312"/>
            <a:ext cx="77724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16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FE90-FC76-112A-F3B2-C007741F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3EE1C-E0C1-B769-81BA-C885AFA70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480"/>
            <a:ext cx="9144000" cy="2387600"/>
          </a:xfrm>
        </p:spPr>
        <p:txBody>
          <a:bodyPr/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끄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읕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64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1272-21FE-5466-FDFC-2CD1B653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D43EA-3774-B30C-8CB8-B72D409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#2.</a:t>
            </a:r>
            <a:r>
              <a:rPr kumimoji="1" lang="ko-KR" altLang="en-US" dirty="0"/>
              <a:t> 클래스 기반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프로토타입 기반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E9466-810D-BFB5-B1D1-475A093F9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757679"/>
            <a:ext cx="11353800" cy="4571683"/>
          </a:xfrm>
        </p:spPr>
        <p:txBody>
          <a:bodyPr/>
          <a:lstStyle/>
          <a:p>
            <a:r>
              <a:rPr kumimoji="1" lang="ko-Kore-KR" altLang="en-US" b="1" dirty="0"/>
              <a:t>클래스</a:t>
            </a:r>
            <a:r>
              <a:rPr kumimoji="1" lang="ko-KR" altLang="en-US" b="1" dirty="0"/>
              <a:t> 기반 언어</a:t>
            </a:r>
            <a:r>
              <a:rPr kumimoji="1" lang="en-US" altLang="ko-KR" dirty="0"/>
              <a:t> [Java, C++, C#, Python, PHP …]</a:t>
            </a:r>
          </a:p>
          <a:p>
            <a:pPr lvl="1"/>
            <a:r>
              <a:rPr kumimoji="1" lang="ko-KR" altLang="en-US" dirty="0"/>
              <a:t>클래스로 객체의 자료구조</a:t>
            </a:r>
            <a:r>
              <a:rPr kumimoji="1" lang="en-US" altLang="ko-KR" dirty="0"/>
              <a:t>/</a:t>
            </a:r>
            <a:r>
              <a:rPr kumimoji="1" lang="ko-KR" altLang="en-US" dirty="0"/>
              <a:t>기능 정의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생성자를 통해 인스턴스 생성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모든 인스턴스는 클래스에서 정의된 범위 내에서만 작동</a:t>
            </a:r>
            <a:r>
              <a:rPr kumimoji="1" lang="en-US" altLang="ko-KR" dirty="0"/>
              <a:t>.</a:t>
            </a:r>
            <a:r>
              <a:rPr kumimoji="1" lang="ko-KR" altLang="en-US" dirty="0"/>
              <a:t> 구조변경 불가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b="1" dirty="0"/>
              <a:t>프로토타입 기반 언어</a:t>
            </a:r>
            <a:r>
              <a:rPr kumimoji="1" lang="en-US" altLang="ko-KR" dirty="0"/>
              <a:t> [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…]</a:t>
            </a:r>
          </a:p>
          <a:p>
            <a:pPr lvl="1"/>
            <a:r>
              <a:rPr kumimoji="1" lang="ko-KR" altLang="en-US" dirty="0"/>
              <a:t>클래스 개념 없이 별도의 객체 생성 방법이 있다</a:t>
            </a:r>
            <a:r>
              <a:rPr kumimoji="1" lang="en-US" altLang="ko-KR" dirty="0"/>
              <a:t>(3</a:t>
            </a:r>
            <a:r>
              <a:rPr kumimoji="1" lang="ko-KR" altLang="en-US" dirty="0"/>
              <a:t>가지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이미 생성된 인스턴스의 자료구조</a:t>
            </a:r>
            <a:r>
              <a:rPr kumimoji="1" lang="en-US" altLang="ko-KR" dirty="0"/>
              <a:t>/</a:t>
            </a:r>
            <a:r>
              <a:rPr kumimoji="1" lang="ko-KR" altLang="en-US" dirty="0"/>
              <a:t>기능은 동적으로 변경 가능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JS</a:t>
            </a:r>
            <a:r>
              <a:rPr kumimoji="1" lang="ko-KR" altLang="en-US" dirty="0"/>
              <a:t>에는 클래스가 없으나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 객체로 클래스</a:t>
            </a:r>
            <a:r>
              <a:rPr kumimoji="1" lang="en-US" altLang="ko-KR" dirty="0"/>
              <a:t>/</a:t>
            </a:r>
            <a:r>
              <a:rPr kumimoji="1" lang="ko-KR" altLang="en-US" dirty="0"/>
              <a:t>생성자</a:t>
            </a:r>
            <a:r>
              <a:rPr kumimoji="1" lang="en-US" altLang="ko-KR" dirty="0"/>
              <a:t>/</a:t>
            </a:r>
            <a:r>
              <a:rPr kumimoji="1" lang="ko-KR" altLang="en-US" dirty="0"/>
              <a:t>메소드 등을 구현할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객체지향의 상속</a:t>
            </a:r>
            <a:r>
              <a:rPr kumimoji="1" lang="en-US" altLang="ko-KR" dirty="0"/>
              <a:t>,</a:t>
            </a:r>
            <a:r>
              <a:rPr kumimoji="1" lang="ko-KR" altLang="en-US" dirty="0"/>
              <a:t> 캡슐화 등의 개념은 프로토타입 체인과 </a:t>
            </a:r>
            <a:r>
              <a:rPr kumimoji="1" lang="ko-KR" altLang="en-US" dirty="0" err="1"/>
              <a:t>클로저로</a:t>
            </a:r>
            <a:r>
              <a:rPr kumimoji="1" lang="ko-KR" altLang="en-US" dirty="0"/>
              <a:t> 구현할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5" name="그림 4" descr="구름, 만화 영화, 하늘, 예술이(가) 표시된 사진&#10;&#10;자동 생성된 설명">
            <a:extLst>
              <a:ext uri="{FF2B5EF4-FFF2-40B4-BE49-F238E27FC236}">
                <a16:creationId xmlns:a16="http://schemas.microsoft.com/office/drawing/2014/main" id="{4FA88DB7-4FFD-274B-DD7B-27DC031C0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2" r="8987"/>
          <a:stretch/>
        </p:blipFill>
        <p:spPr>
          <a:xfrm>
            <a:off x="7341916" y="1478573"/>
            <a:ext cx="4588825" cy="2940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32A58-C197-0D6C-BD40-C0BEA36E53EB}"/>
              </a:ext>
            </a:extLst>
          </p:cNvPr>
          <p:cNvSpPr txBox="1"/>
          <p:nvPr/>
        </p:nvSpPr>
        <p:spPr>
          <a:xfrm rot="21382933">
            <a:off x="7553922" y="1956652"/>
            <a:ext cx="19447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클래스란</a:t>
            </a:r>
            <a:r>
              <a:rPr kumimoji="1"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종류의 집단에 속하는 </a:t>
            </a:r>
            <a:b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속성과 행위를 정의한 것</a:t>
            </a:r>
            <a:r>
              <a:rPr kumimoji="1"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ore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일종의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템플릿이며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new</a:t>
            </a:r>
            <a:b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연산자를 통한 인스턴스화</a:t>
            </a:r>
            <a:b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과정 필요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3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5030E-9DC6-27D3-0AF9-11735F41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cf. </a:t>
            </a:r>
            <a:r>
              <a:rPr kumimoji="1" lang="ko-KR" altLang="en-US" dirty="0"/>
              <a:t>자바스크립트 객체 생성 방법 </a:t>
            </a:r>
            <a:r>
              <a:rPr kumimoji="1" lang="en-US" altLang="ko-KR" dirty="0"/>
              <a:t>[3</a:t>
            </a:r>
            <a:r>
              <a:rPr kumimoji="1" lang="ko-KR" altLang="en-US" dirty="0"/>
              <a:t>가지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2122E-5A11-3596-6D53-27EF3965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16" y="1623277"/>
            <a:ext cx="4053567" cy="46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8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CC90C-6DE6-B3AC-2B63-47B83D50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3.</a:t>
            </a:r>
            <a:r>
              <a:rPr kumimoji="1" lang="ko-KR" altLang="en-US" dirty="0"/>
              <a:t> 생성자 함수와 인스턴스의 생성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980457-5757-D1BD-FBE7-1E2AD05D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605280"/>
            <a:ext cx="7462157" cy="4571683"/>
          </a:xfrm>
        </p:spPr>
        <p:txBody>
          <a:bodyPr/>
          <a:lstStyle/>
          <a:p>
            <a:r>
              <a:rPr kumimoji="1" lang="en-US" altLang="ko-Kore-KR" dirty="0" err="1"/>
              <a:t>Javascript</a:t>
            </a:r>
            <a:r>
              <a:rPr kumimoji="1" lang="ko-KR" altLang="en-US" dirty="0"/>
              <a:t>는 생성자함수와 </a:t>
            </a:r>
            <a:r>
              <a:rPr kumimoji="1" lang="en-US" altLang="ko-KR" dirty="0"/>
              <a:t>new</a:t>
            </a:r>
            <a:r>
              <a:rPr kumimoji="1" lang="ko-KR" altLang="en-US" dirty="0"/>
              <a:t>연산자의 사용을 통해 인스턴스를 생성할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생성자함수는 클래스이자 생성자의 역할을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8ADC7-C376-A309-5390-D18F7A52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343" y="1295400"/>
            <a:ext cx="3044331" cy="503176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C636B9D-625A-E802-05FB-0C209C0AA4B9}"/>
              </a:ext>
            </a:extLst>
          </p:cNvPr>
          <p:cNvGrpSpPr/>
          <p:nvPr/>
        </p:nvGrpSpPr>
        <p:grpSpPr>
          <a:xfrm>
            <a:off x="1507175" y="3917817"/>
            <a:ext cx="4588825" cy="2940183"/>
            <a:chOff x="1507175" y="3917817"/>
            <a:chExt cx="4588825" cy="2940183"/>
          </a:xfrm>
        </p:grpSpPr>
        <p:pic>
          <p:nvPicPr>
            <p:cNvPr id="5" name="그림 4" descr="구름, 만화 영화, 하늘, 예술이(가) 표시된 사진&#10;&#10;자동 생성된 설명">
              <a:extLst>
                <a:ext uri="{FF2B5EF4-FFF2-40B4-BE49-F238E27FC236}">
                  <a16:creationId xmlns:a16="http://schemas.microsoft.com/office/drawing/2014/main" id="{1D62BF4D-E31B-C44F-110C-FB6170FE8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2" r="8987"/>
            <a:stretch/>
          </p:blipFill>
          <p:spPr>
            <a:xfrm>
              <a:off x="1507175" y="3917817"/>
              <a:ext cx="4588825" cy="294018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445AD7-B271-763E-4456-67CB4F71E1DD}"/>
                </a:ext>
              </a:extLst>
            </p:cNvPr>
            <p:cNvSpPr txBox="1"/>
            <p:nvPr/>
          </p:nvSpPr>
          <p:spPr>
            <a:xfrm rot="21398439">
              <a:off x="1704026" y="4730338"/>
              <a:ext cx="2085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하지만 </a:t>
              </a:r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Person 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생성자함수로</a:t>
              </a:r>
              <a:endParaRPr kumimoji="1"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여러 인스턴스를 생성한다면</a:t>
              </a:r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endPara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58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37A2F-5D15-515F-96A6-0AEE2832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en-US" altLang="ko-KR" dirty="0"/>
              <a:t>3.</a:t>
            </a:r>
            <a:r>
              <a:rPr kumimoji="1" lang="ko-KR" altLang="en-US" dirty="0"/>
              <a:t> 생성자 함수와 인스턴스의 생성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E8E0D-0759-6ADB-BD22-A76821455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42" y="5040086"/>
            <a:ext cx="10332358" cy="1136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ore-KR" altLang="en-US" dirty="0"/>
              <a:t>각</a:t>
            </a:r>
            <a:r>
              <a:rPr kumimoji="1" lang="ko-KR" altLang="en-US" dirty="0"/>
              <a:t> 인스턴스에 내용이 동일한 메소드 </a:t>
            </a:r>
            <a:r>
              <a:rPr kumimoji="1" lang="en-US" altLang="ko-KR" dirty="0" err="1"/>
              <a:t>setName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getName</a:t>
            </a:r>
            <a:r>
              <a:rPr kumimoji="1" lang="ko-KR" altLang="en-US" dirty="0"/>
              <a:t>이 중복 생성된다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ore-KR" altLang="en-US" dirty="0"/>
              <a:t>메모리</a:t>
            </a:r>
            <a:r>
              <a:rPr kumimoji="1" lang="ko-KR" altLang="en-US" dirty="0"/>
              <a:t> 낭비 </a:t>
            </a:r>
            <a:r>
              <a:rPr kumimoji="1" lang="en-US" altLang="ko-KR" dirty="0"/>
              <a:t>!!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이는 프로토타입으로 해결이 가능하다</a:t>
            </a:r>
            <a:r>
              <a:rPr kumimoji="1"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FB42EE-FF55-A190-C193-339B2BC9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42" y="1730828"/>
            <a:ext cx="4111171" cy="2383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AFA8BF-1CC5-ECCD-5068-038CCED0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21" y="1730828"/>
            <a:ext cx="3452183" cy="298268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2E09F056-1937-DCC6-45A5-DF8B84D9EF26}"/>
              </a:ext>
            </a:extLst>
          </p:cNvPr>
          <p:cNvSpPr/>
          <p:nvPr/>
        </p:nvSpPr>
        <p:spPr>
          <a:xfrm>
            <a:off x="6299880" y="2111829"/>
            <a:ext cx="613682" cy="4354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EBE467F3-61E8-BA3B-0235-758B706A42C7}"/>
              </a:ext>
            </a:extLst>
          </p:cNvPr>
          <p:cNvSpPr/>
          <p:nvPr/>
        </p:nvSpPr>
        <p:spPr>
          <a:xfrm>
            <a:off x="6299880" y="3091726"/>
            <a:ext cx="613682" cy="4354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63F1A7B5-EB76-762B-B606-32FC54CC5673}"/>
              </a:ext>
            </a:extLst>
          </p:cNvPr>
          <p:cNvSpPr/>
          <p:nvPr/>
        </p:nvSpPr>
        <p:spPr>
          <a:xfrm>
            <a:off x="6299880" y="4065906"/>
            <a:ext cx="613682" cy="4354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3464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7565</TotalTime>
  <Words>2473</Words>
  <Application>Microsoft Macintosh PowerPoint</Application>
  <PresentationFormat>와이드스크린</PresentationFormat>
  <Paragraphs>256</Paragraphs>
  <Slides>54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-apple-system</vt:lpstr>
      <vt:lpstr>NanumGothic</vt:lpstr>
      <vt:lpstr>NANUMGOTHIC EXTRABOLD</vt:lpstr>
      <vt:lpstr>Arial</vt:lpstr>
      <vt:lpstr>Calibri</vt:lpstr>
      <vt:lpstr>Cambria Math</vt:lpstr>
      <vt:lpstr>Lora</vt:lpstr>
      <vt:lpstr>Office 테마</vt:lpstr>
      <vt:lpstr>3주차 스터디</vt:lpstr>
      <vt:lpstr>Ch.19 d 자바스크립트 객체지향 프로그래밍 (Object Oriented Programming)</vt:lpstr>
      <vt:lpstr>#1. 객체지향 프로그래밍이란?</vt:lpstr>
      <vt:lpstr>#1. 객체지향 프로그래밍이란?</vt:lpstr>
      <vt:lpstr>#1. 객체지향 프로그래밍이란?</vt:lpstr>
      <vt:lpstr>#2. 클래스 기반 vs 프로토타입 기반</vt:lpstr>
      <vt:lpstr>cf. 자바스크립트 객체 생성 방법 [3가지]</vt:lpstr>
      <vt:lpstr>#3. 생성자 함수와 인스턴스의 생성</vt:lpstr>
      <vt:lpstr>#3. 생성자 함수와 인스턴스의 생성</vt:lpstr>
      <vt:lpstr>#4. 프로토타입 체인과 메소드의 정의</vt:lpstr>
      <vt:lpstr>#5. 상속</vt:lpstr>
      <vt:lpstr>#5. 상속_의사 클래스 패턴 상속</vt:lpstr>
      <vt:lpstr>PowerPoint 프레젠테이션</vt:lpstr>
      <vt:lpstr>#5. 상속_프로토타입 패턴 상속</vt:lpstr>
      <vt:lpstr>PowerPoint 프레젠테이션</vt:lpstr>
      <vt:lpstr>#5. 상속_[전격 비교!!]</vt:lpstr>
      <vt:lpstr>#6. 캡슐화와 모듈패턴</vt:lpstr>
      <vt:lpstr>#6. 캡슐화와 모듈패턴</vt:lpstr>
      <vt:lpstr>Ch.20 d 빌트인 객체 (Built-in Object)</vt:lpstr>
      <vt:lpstr>#0. 자바스크립트 객체의 분류</vt:lpstr>
      <vt:lpstr>#1. 네이티브 객체 </vt:lpstr>
      <vt:lpstr>#2. 호스트 객체</vt:lpstr>
      <vt:lpstr>Ch.21 d 전역 객체 (Global Object)</vt:lpstr>
      <vt:lpstr>#0. 전역객체[Global Object]란?</vt:lpstr>
      <vt:lpstr>#1. 전역 프로퍼티 [Global Property]</vt:lpstr>
      <vt:lpstr>#2. 전역 함수 [Global Functions/Methods]</vt:lpstr>
      <vt:lpstr>PowerPoint 프레젠테이션</vt:lpstr>
      <vt:lpstr>cf. 레퍼 객체 [Wrapper Object]</vt:lpstr>
      <vt:lpstr>Pop Quiz</vt:lpstr>
      <vt:lpstr>Ch.22-26 d 네이티브 객체들</vt:lpstr>
      <vt:lpstr>#1. Object</vt:lpstr>
      <vt:lpstr>#2. Function</vt:lpstr>
      <vt:lpstr>#3. Boolean</vt:lpstr>
      <vt:lpstr>#4. Number</vt:lpstr>
      <vt:lpstr>#4. Number_Number Property</vt:lpstr>
      <vt:lpstr>#4. Number_Number Method</vt:lpstr>
      <vt:lpstr>#5. Math</vt:lpstr>
      <vt:lpstr>#5. Math_Math Method</vt:lpstr>
      <vt:lpstr>#6. Date</vt:lpstr>
      <vt:lpstr>PowerPoint 프레젠테이션</vt:lpstr>
      <vt:lpstr>#6. Date_Date Method</vt:lpstr>
      <vt:lpstr>#7. String</vt:lpstr>
      <vt:lpstr>#7. String_String Property</vt:lpstr>
      <vt:lpstr>#7. String_String Method</vt:lpstr>
      <vt:lpstr>PowerPoint 프레젠테이션</vt:lpstr>
      <vt:lpstr>#8. RegExp</vt:lpstr>
      <vt:lpstr>#8. RegExp</vt:lpstr>
      <vt:lpstr>#9. Array</vt:lpstr>
      <vt:lpstr>#10. Error</vt:lpstr>
      <vt:lpstr>Exercise</vt:lpstr>
      <vt:lpstr>PowerPoint 프레젠테이션</vt:lpstr>
      <vt:lpstr>PowerPoint 프레젠테이션</vt:lpstr>
      <vt:lpstr>PowerPoint 프레젠테이션</vt:lpstr>
      <vt:lpstr>- 끄 읕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3주차 스터디</dc:title>
  <dc:creator>김유진[ 학부재학 / 컴퓨터학과 ]</dc:creator>
  <cp:lastModifiedBy>김유진[ 학부재학 / 컴퓨터학과 ]</cp:lastModifiedBy>
  <cp:revision>10</cp:revision>
  <dcterms:created xsi:type="dcterms:W3CDTF">2024-01-20T08:08:01Z</dcterms:created>
  <dcterms:modified xsi:type="dcterms:W3CDTF">2024-01-27T02:12:58Z</dcterms:modified>
</cp:coreProperties>
</file>